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83" r:id="rId1"/>
  </p:sldMasterIdLst>
  <p:notesMasterIdLst>
    <p:notesMasterId r:id="rId62"/>
  </p:notesMasterIdLst>
  <p:handoutMasterIdLst>
    <p:handoutMasterId r:id="rId63"/>
  </p:handoutMasterIdLst>
  <p:sldIdLst>
    <p:sldId id="364" r:id="rId2"/>
    <p:sldId id="384" r:id="rId3"/>
    <p:sldId id="472" r:id="rId4"/>
    <p:sldId id="559" r:id="rId5"/>
    <p:sldId id="558" r:id="rId6"/>
    <p:sldId id="560" r:id="rId7"/>
    <p:sldId id="561" r:id="rId8"/>
    <p:sldId id="562" r:id="rId9"/>
    <p:sldId id="563" r:id="rId10"/>
    <p:sldId id="565" r:id="rId11"/>
    <p:sldId id="567" r:id="rId12"/>
    <p:sldId id="566" r:id="rId13"/>
    <p:sldId id="569" r:id="rId14"/>
    <p:sldId id="570" r:id="rId15"/>
    <p:sldId id="473" r:id="rId16"/>
    <p:sldId id="474" r:id="rId17"/>
    <p:sldId id="573" r:id="rId18"/>
    <p:sldId id="574" r:id="rId19"/>
    <p:sldId id="575" r:id="rId20"/>
    <p:sldId id="475" r:id="rId21"/>
    <p:sldId id="476" r:id="rId22"/>
    <p:sldId id="477" r:id="rId23"/>
    <p:sldId id="478" r:id="rId24"/>
    <p:sldId id="479" r:id="rId25"/>
    <p:sldId id="480" r:id="rId26"/>
    <p:sldId id="518" r:id="rId27"/>
    <p:sldId id="481" r:id="rId28"/>
    <p:sldId id="527" r:id="rId29"/>
    <p:sldId id="528" r:id="rId30"/>
    <p:sldId id="530" r:id="rId31"/>
    <p:sldId id="483" r:id="rId32"/>
    <p:sldId id="484" r:id="rId33"/>
    <p:sldId id="485" r:id="rId34"/>
    <p:sldId id="486" r:id="rId35"/>
    <p:sldId id="488" r:id="rId36"/>
    <p:sldId id="540" r:id="rId37"/>
    <p:sldId id="546" r:id="rId38"/>
    <p:sldId id="554" r:id="rId39"/>
    <p:sldId id="547" r:id="rId40"/>
    <p:sldId id="548" r:id="rId41"/>
    <p:sldId id="543" r:id="rId42"/>
    <p:sldId id="544" r:id="rId43"/>
    <p:sldId id="545" r:id="rId44"/>
    <p:sldId id="542" r:id="rId45"/>
    <p:sldId id="549" r:id="rId46"/>
    <p:sldId id="489" r:id="rId47"/>
    <p:sldId id="550" r:id="rId48"/>
    <p:sldId id="551" r:id="rId49"/>
    <p:sldId id="490" r:id="rId50"/>
    <p:sldId id="492" r:id="rId51"/>
    <p:sldId id="513" r:id="rId52"/>
    <p:sldId id="552" r:id="rId53"/>
    <p:sldId id="491" r:id="rId54"/>
    <p:sldId id="553" r:id="rId55"/>
    <p:sldId id="555" r:id="rId56"/>
    <p:sldId id="556" r:id="rId57"/>
    <p:sldId id="517" r:id="rId58"/>
    <p:sldId id="471" r:id="rId59"/>
    <p:sldId id="572" r:id="rId60"/>
    <p:sldId id="571" r:id="rId61"/>
  </p:sldIdLst>
  <p:sldSz cx="9144000" cy="6858000" type="screen4x3"/>
  <p:notesSz cx="6858000" cy="9144000"/>
  <p:defaultTextStyle>
    <a:defPPr>
      <a:defRPr lang="en-US"/>
    </a:defPPr>
    <a:lvl1pPr algn="l" rtl="0" fontAlgn="base">
      <a:spcBef>
        <a:spcPct val="0"/>
      </a:spcBef>
      <a:spcAft>
        <a:spcPct val="0"/>
      </a:spcAft>
      <a:defRPr sz="2800" b="1" kern="1200">
        <a:solidFill>
          <a:srgbClr val="CC3300"/>
        </a:solidFill>
        <a:latin typeface="Tahoma" pitchFamily="34" charset="0"/>
        <a:ea typeface="+mn-ea"/>
        <a:cs typeface="Arial" charset="0"/>
      </a:defRPr>
    </a:lvl1pPr>
    <a:lvl2pPr marL="457200" algn="l" rtl="0" fontAlgn="base">
      <a:spcBef>
        <a:spcPct val="0"/>
      </a:spcBef>
      <a:spcAft>
        <a:spcPct val="0"/>
      </a:spcAft>
      <a:defRPr sz="2800" b="1" kern="1200">
        <a:solidFill>
          <a:srgbClr val="CC3300"/>
        </a:solidFill>
        <a:latin typeface="Tahoma" pitchFamily="34" charset="0"/>
        <a:ea typeface="+mn-ea"/>
        <a:cs typeface="Arial" charset="0"/>
      </a:defRPr>
    </a:lvl2pPr>
    <a:lvl3pPr marL="914400" algn="l" rtl="0" fontAlgn="base">
      <a:spcBef>
        <a:spcPct val="0"/>
      </a:spcBef>
      <a:spcAft>
        <a:spcPct val="0"/>
      </a:spcAft>
      <a:defRPr sz="2800" b="1" kern="1200">
        <a:solidFill>
          <a:srgbClr val="CC3300"/>
        </a:solidFill>
        <a:latin typeface="Tahoma" pitchFamily="34" charset="0"/>
        <a:ea typeface="+mn-ea"/>
        <a:cs typeface="Arial" charset="0"/>
      </a:defRPr>
    </a:lvl3pPr>
    <a:lvl4pPr marL="1371600" algn="l" rtl="0" fontAlgn="base">
      <a:spcBef>
        <a:spcPct val="0"/>
      </a:spcBef>
      <a:spcAft>
        <a:spcPct val="0"/>
      </a:spcAft>
      <a:defRPr sz="2800" b="1" kern="1200">
        <a:solidFill>
          <a:srgbClr val="CC3300"/>
        </a:solidFill>
        <a:latin typeface="Tahoma" pitchFamily="34" charset="0"/>
        <a:ea typeface="+mn-ea"/>
        <a:cs typeface="Arial" charset="0"/>
      </a:defRPr>
    </a:lvl4pPr>
    <a:lvl5pPr marL="1828800" algn="l" rtl="0" fontAlgn="base">
      <a:spcBef>
        <a:spcPct val="0"/>
      </a:spcBef>
      <a:spcAft>
        <a:spcPct val="0"/>
      </a:spcAft>
      <a:defRPr sz="2800" b="1" kern="1200">
        <a:solidFill>
          <a:srgbClr val="CC3300"/>
        </a:solidFill>
        <a:latin typeface="Tahoma" pitchFamily="34" charset="0"/>
        <a:ea typeface="+mn-ea"/>
        <a:cs typeface="Arial" charset="0"/>
      </a:defRPr>
    </a:lvl5pPr>
    <a:lvl6pPr marL="2286000" algn="l" defTabSz="914400" rtl="0" eaLnBrk="1" latinLnBrk="0" hangingPunct="1">
      <a:defRPr sz="2800" b="1" kern="1200">
        <a:solidFill>
          <a:srgbClr val="CC3300"/>
        </a:solidFill>
        <a:latin typeface="Tahoma" pitchFamily="34" charset="0"/>
        <a:ea typeface="+mn-ea"/>
        <a:cs typeface="Arial" charset="0"/>
      </a:defRPr>
    </a:lvl6pPr>
    <a:lvl7pPr marL="2743200" algn="l" defTabSz="914400" rtl="0" eaLnBrk="1" latinLnBrk="0" hangingPunct="1">
      <a:defRPr sz="2800" b="1" kern="1200">
        <a:solidFill>
          <a:srgbClr val="CC3300"/>
        </a:solidFill>
        <a:latin typeface="Tahoma" pitchFamily="34" charset="0"/>
        <a:ea typeface="+mn-ea"/>
        <a:cs typeface="Arial" charset="0"/>
      </a:defRPr>
    </a:lvl7pPr>
    <a:lvl8pPr marL="3200400" algn="l" defTabSz="914400" rtl="0" eaLnBrk="1" latinLnBrk="0" hangingPunct="1">
      <a:defRPr sz="2800" b="1" kern="1200">
        <a:solidFill>
          <a:srgbClr val="CC3300"/>
        </a:solidFill>
        <a:latin typeface="Tahoma" pitchFamily="34" charset="0"/>
        <a:ea typeface="+mn-ea"/>
        <a:cs typeface="Arial" charset="0"/>
      </a:defRPr>
    </a:lvl8pPr>
    <a:lvl9pPr marL="3657600" algn="l" defTabSz="914400" rtl="0" eaLnBrk="1" latinLnBrk="0" hangingPunct="1">
      <a:defRPr sz="2800" b="1" kern="1200">
        <a:solidFill>
          <a:srgbClr val="CC3300"/>
        </a:solidFill>
        <a:latin typeface="Tahoma" pitchFamily="34"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OMD Admin" initials="" lastIdx="2" clrIdx="0"/>
  <p:cmAuthor id="1" name="Kate S." initials="" lastIdx="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5E08"/>
    <a:srgbClr val="0000CC"/>
    <a:srgbClr val="0000FF"/>
    <a:srgbClr val="FF3300"/>
    <a:srgbClr val="CC3300"/>
    <a:srgbClr val="FFA827"/>
    <a:srgbClr val="BE6A0E"/>
    <a:srgbClr val="EE85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251" autoAdjust="0"/>
    <p:restoredTop sz="76218" autoAdjust="0"/>
  </p:normalViewPr>
  <p:slideViewPr>
    <p:cSldViewPr>
      <p:cViewPr varScale="1">
        <p:scale>
          <a:sx n="65" d="100"/>
          <a:sy n="65" d="100"/>
        </p:scale>
        <p:origin x="1344" y="78"/>
      </p:cViewPr>
      <p:guideLst>
        <p:guide orient="horz" pos="216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a:p>
        </p:txBody>
      </p:sp>
      <p:sp>
        <p:nvSpPr>
          <p:cNvPr id="4099"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endParaRPr lang="en-US"/>
          </a:p>
        </p:txBody>
      </p:sp>
      <p:sp>
        <p:nvSpPr>
          <p:cNvPr id="4100"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none" lIns="92075" tIns="46038" rIns="92075" bIns="46038" numCol="1" anchor="b"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a:p>
        </p:txBody>
      </p:sp>
      <p:sp>
        <p:nvSpPr>
          <p:cNvPr id="4101"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none" lIns="92075" tIns="46038" rIns="92075" bIns="46038" numCol="1" anchor="b"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fld id="{AF0D1E47-CEDB-4822-B51B-3ADAE5083BF1}" type="slidenum">
              <a:rPr lang="en-US"/>
              <a:pPr>
                <a:defRPr/>
              </a:pPr>
              <a:t>‹#›</a:t>
            </a:fld>
            <a:endParaRPr lang="en-US"/>
          </a:p>
        </p:txBody>
      </p:sp>
    </p:spTree>
    <p:extLst>
      <p:ext uri="{BB962C8B-B14F-4D97-AF65-F5344CB8AC3E}">
        <p14:creationId xmlns:p14="http://schemas.microsoft.com/office/powerpoint/2010/main" val="1036435284"/>
      </p:ext>
    </p:extLst>
  </p:cSld>
  <p:clrMap bg1="lt1" tx1="dk1" bg2="lt2" tx2="dk2" accent1="accent1" accent2="accent2" accent3="accent3" accent4="accent4" accent5="accent5" accent6="accent6" hlink="hlink" folHlink="folHlink"/>
</p:handoutMaster>
</file>

<file path=ppt/media/image1.jpeg>
</file>

<file path=ppt/media/image15.jpeg>
</file>

<file path=ppt/media/image18.png>
</file>

<file path=ppt/media/image2.jpeg>
</file>

<file path=ppt/media/image20.jpeg>
</file>

<file path=ppt/media/image21.jpeg>
</file>

<file path=ppt/media/image22.png>
</file>

<file path=ppt/media/image23.png>
</file>

<file path=ppt/media/image3.jpe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a:p>
        </p:txBody>
      </p:sp>
      <p:sp>
        <p:nvSpPr>
          <p:cNvPr id="2051"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endParaRPr lang="en-US"/>
          </a:p>
        </p:txBody>
      </p:sp>
      <p:sp>
        <p:nvSpPr>
          <p:cNvPr id="13316" name="Rectangle 4"/>
          <p:cNvSpPr>
            <a:spLocks noGrp="1" noRot="1" noChangeAspect="1" noChangeArrowheads="1" noTextEdit="1"/>
          </p:cNvSpPr>
          <p:nvPr>
            <p:ph type="sldImg" idx="2"/>
          </p:nvPr>
        </p:nvSpPr>
        <p:spPr bwMode="auto">
          <a:xfrm>
            <a:off x="1144588" y="687388"/>
            <a:ext cx="4568825" cy="3425825"/>
          </a:xfrm>
          <a:prstGeom prst="rect">
            <a:avLst/>
          </a:prstGeom>
          <a:noFill/>
          <a:ln w="12700">
            <a:solidFill>
              <a:srgbClr val="000000"/>
            </a:solidFill>
            <a:miter lim="800000"/>
            <a:headEnd/>
            <a:tailEnd/>
          </a:ln>
        </p:spPr>
      </p:sp>
      <p:sp>
        <p:nvSpPr>
          <p:cNvPr id="205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205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2075" tIns="46038" rIns="92075" bIns="46038" numCol="1" anchor="b" anchorCtr="0" compatLnSpc="1">
            <a:prstTxWarp prst="textNoShape">
              <a:avLst/>
            </a:prstTxWarp>
          </a:bodyPr>
          <a:lstStyle>
            <a:lvl1pPr algn="l" eaLnBrk="0" hangingPunct="0">
              <a:defRPr sz="1200" b="0">
                <a:solidFill>
                  <a:schemeClr val="tx1"/>
                </a:solidFill>
                <a:effectLst/>
                <a:latin typeface="Times New Roman" pitchFamily="18" charset="0"/>
                <a:cs typeface="+mn-cs"/>
              </a:defRPr>
            </a:lvl1pPr>
          </a:lstStyle>
          <a:p>
            <a:pPr>
              <a:defRPr/>
            </a:pPr>
            <a:endParaRPr lang="en-US"/>
          </a:p>
        </p:txBody>
      </p:sp>
      <p:sp>
        <p:nvSpPr>
          <p:cNvPr id="205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2075" tIns="46038" rIns="92075" bIns="46038" numCol="1" anchor="b" anchorCtr="0" compatLnSpc="1">
            <a:prstTxWarp prst="textNoShape">
              <a:avLst/>
            </a:prstTxWarp>
          </a:bodyPr>
          <a:lstStyle>
            <a:lvl1pPr algn="r" eaLnBrk="0" hangingPunct="0">
              <a:defRPr sz="1200" b="0">
                <a:solidFill>
                  <a:schemeClr val="tx1"/>
                </a:solidFill>
                <a:effectLst/>
                <a:latin typeface="Times New Roman" pitchFamily="18" charset="0"/>
                <a:cs typeface="+mn-cs"/>
              </a:defRPr>
            </a:lvl1pPr>
          </a:lstStyle>
          <a:p>
            <a:pPr>
              <a:defRPr/>
            </a:pPr>
            <a:fld id="{159EFBCD-791E-4C91-9C6C-5E6E74AC789A}" type="slidenum">
              <a:rPr lang="en-US"/>
              <a:pPr>
                <a:defRPr/>
              </a:pPr>
              <a:t>‹#›</a:t>
            </a:fld>
            <a:endParaRPr lang="en-US"/>
          </a:p>
        </p:txBody>
      </p:sp>
    </p:spTree>
    <p:extLst>
      <p:ext uri="{BB962C8B-B14F-4D97-AF65-F5344CB8AC3E}">
        <p14:creationId xmlns:p14="http://schemas.microsoft.com/office/powerpoint/2010/main" val="237643915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4D42818C-F765-4CE3-9693-4F2F5E41BC99}" type="slidenum">
              <a:rPr lang="en-US" smtClean="0">
                <a:cs typeface="Arial" charset="0"/>
              </a:rPr>
              <a:pPr/>
              <a:t>1</a:t>
            </a:fld>
            <a:endParaRPr lang="en-US" smtClean="0">
              <a:cs typeface="Arial" charset="0"/>
            </a:endParaRPr>
          </a:p>
        </p:txBody>
      </p:sp>
      <p:sp>
        <p:nvSpPr>
          <p:cNvPr id="16386" name="Rectangle 2"/>
          <p:cNvSpPr>
            <a:spLocks noGrp="1" noRot="1" noChangeAspect="1" noChangeArrowheads="1" noTextEdit="1"/>
          </p:cNvSpPr>
          <p:nvPr>
            <p:ph type="sldImg"/>
          </p:nvPr>
        </p:nvSpPr>
        <p:spPr>
          <a:ln cap="flat"/>
        </p:spPr>
      </p:sp>
      <p:sp>
        <p:nvSpPr>
          <p:cNvPr id="16387"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3716970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a:spLocks noGrp="1" noChangeArrowheads="1"/>
          </p:cNvSpPr>
          <p:nvPr>
            <p:ph type="sldNum" sz="quarter" idx="5"/>
          </p:nvPr>
        </p:nvSpPr>
        <p:spPr>
          <a:noFill/>
        </p:spPr>
        <p:txBody>
          <a:bodyPr/>
          <a:lstStyle/>
          <a:p>
            <a:fld id="{1891E8F4-05CE-419F-B65B-E330EE648343}" type="slidenum">
              <a:rPr lang="en-US" smtClean="0">
                <a:cs typeface="Arial" charset="0"/>
              </a:rPr>
              <a:pPr/>
              <a:t>16</a:t>
            </a:fld>
            <a:endParaRPr lang="en-US" smtClean="0">
              <a:cs typeface="Arial" charset="0"/>
            </a:endParaRPr>
          </a:p>
        </p:txBody>
      </p:sp>
      <p:sp>
        <p:nvSpPr>
          <p:cNvPr id="26626" name="Rectangle 1026"/>
          <p:cNvSpPr>
            <a:spLocks noGrp="1" noRot="1" noChangeAspect="1" noChangeArrowheads="1" noTextEdit="1"/>
          </p:cNvSpPr>
          <p:nvPr>
            <p:ph type="sldImg"/>
          </p:nvPr>
        </p:nvSpPr>
        <p:spPr>
          <a:solidFill>
            <a:srgbClr val="FFFFFF"/>
          </a:solidFill>
          <a:ln cap="flat"/>
        </p:spPr>
      </p:sp>
      <p:sp>
        <p:nvSpPr>
          <p:cNvPr id="26627" name="Rectangle 1027"/>
          <p:cNvSpPr>
            <a:spLocks noGrp="1" noChangeArrowheads="1"/>
          </p:cNvSpPr>
          <p:nvPr>
            <p:ph type="body" idx="1"/>
          </p:nvPr>
        </p:nvSpPr>
        <p:spPr>
          <a:noFill/>
          <a:ln/>
        </p:spPr>
        <p:txBody>
          <a:bodyPr/>
          <a:lstStyle/>
          <a:p>
            <a:r>
              <a:rPr lang="en-US" dirty="0" smtClean="0"/>
              <a:t>DSS: Decision Support System</a:t>
            </a:r>
          </a:p>
        </p:txBody>
      </p:sp>
    </p:spTree>
    <p:extLst>
      <p:ext uri="{BB962C8B-B14F-4D97-AF65-F5344CB8AC3E}">
        <p14:creationId xmlns:p14="http://schemas.microsoft.com/office/powerpoint/2010/main" val="8245109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9959E96-1061-4E2E-B998-2EDD65CD9656}" type="slidenum">
              <a:rPr lang="en-US" smtClean="0"/>
              <a:pPr/>
              <a:t>18</a:t>
            </a:fld>
            <a:endParaRPr lang="en-US" dirty="0"/>
          </a:p>
        </p:txBody>
      </p:sp>
    </p:spTree>
    <p:extLst>
      <p:ext uri="{BB962C8B-B14F-4D97-AF65-F5344CB8AC3E}">
        <p14:creationId xmlns:p14="http://schemas.microsoft.com/office/powerpoint/2010/main" val="29955665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dirty="0" smtClean="0"/>
          </a:p>
        </p:txBody>
      </p:sp>
      <p:sp>
        <p:nvSpPr>
          <p:cNvPr id="4" name="Slide Number Placeholder 3"/>
          <p:cNvSpPr>
            <a:spLocks noGrp="1"/>
          </p:cNvSpPr>
          <p:nvPr>
            <p:ph type="sldNum" sz="quarter" idx="10"/>
          </p:nvPr>
        </p:nvSpPr>
        <p:spPr/>
        <p:txBody>
          <a:bodyPr/>
          <a:lstStyle/>
          <a:p>
            <a:pPr>
              <a:defRPr/>
            </a:pPr>
            <a:fld id="{159EFBCD-791E-4C91-9C6C-5E6E74AC789A}" type="slidenum">
              <a:rPr lang="en-US" smtClean="0"/>
              <a:pPr>
                <a:defRPr/>
              </a:pPr>
              <a:t>19</a:t>
            </a:fld>
            <a:endParaRPr lang="en-US"/>
          </a:p>
        </p:txBody>
      </p:sp>
    </p:spTree>
    <p:extLst>
      <p:ext uri="{BB962C8B-B14F-4D97-AF65-F5344CB8AC3E}">
        <p14:creationId xmlns:p14="http://schemas.microsoft.com/office/powerpoint/2010/main" val="7636810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p:cNvSpPr>
            <a:spLocks noGrp="1" noChangeArrowheads="1"/>
          </p:cNvSpPr>
          <p:nvPr>
            <p:ph type="sldNum" sz="quarter" idx="5"/>
          </p:nvPr>
        </p:nvSpPr>
        <p:spPr>
          <a:noFill/>
        </p:spPr>
        <p:txBody>
          <a:bodyPr/>
          <a:lstStyle/>
          <a:p>
            <a:fld id="{F3C6EC24-9C7E-4573-8F83-331F486BBB86}" type="slidenum">
              <a:rPr lang="en-US" smtClean="0">
                <a:cs typeface="Arial" charset="0"/>
              </a:rPr>
              <a:pPr/>
              <a:t>20</a:t>
            </a:fld>
            <a:endParaRPr lang="en-US" smtClean="0">
              <a:cs typeface="Arial" charset="0"/>
            </a:endParaRPr>
          </a:p>
        </p:txBody>
      </p:sp>
      <p:sp>
        <p:nvSpPr>
          <p:cNvPr id="28674" name="Rectangle 1026"/>
          <p:cNvSpPr>
            <a:spLocks noGrp="1" noRot="1" noChangeAspect="1" noChangeArrowheads="1" noTextEdit="1"/>
          </p:cNvSpPr>
          <p:nvPr>
            <p:ph type="sldImg"/>
          </p:nvPr>
        </p:nvSpPr>
        <p:spPr>
          <a:ln cap="flat"/>
        </p:spPr>
      </p:sp>
      <p:sp>
        <p:nvSpPr>
          <p:cNvPr id="28675" name="Rectangle 1027"/>
          <p:cNvSpPr>
            <a:spLocks noGrp="1" noChangeArrowheads="1"/>
          </p:cNvSpPr>
          <p:nvPr>
            <p:ph type="body" idx="1"/>
          </p:nvPr>
        </p:nvSpPr>
        <p:spPr>
          <a:noFill/>
          <a:ln/>
        </p:spPr>
        <p:txBody>
          <a:bodyPr/>
          <a:lstStyle/>
          <a:p>
            <a:r>
              <a:rPr lang="en-US" dirty="0" smtClean="0"/>
              <a:t>Subject</a:t>
            </a:r>
            <a:r>
              <a:rPr lang="en-US" baseline="0" dirty="0" smtClean="0"/>
              <a:t> oriented can mean different departmental views and views queried from specific product characteristics, for example</a:t>
            </a:r>
            <a:r>
              <a:rPr lang="en-US" baseline="0" dirty="0" smtClean="0"/>
              <a:t>. </a:t>
            </a:r>
            <a:r>
              <a:rPr lang="en-US" sz="1200" b="0" i="0" kern="1200" dirty="0" smtClean="0">
                <a:solidFill>
                  <a:schemeClr val="tx1"/>
                </a:solidFill>
                <a:effectLst/>
                <a:latin typeface="Times New Roman" pitchFamily="18" charset="0"/>
                <a:ea typeface="+mn-ea"/>
                <a:cs typeface="+mn-cs"/>
              </a:rPr>
              <a:t>For example, to learn more about your company's sales data, you can build a warehouse that concentrates on sales. Using this warehouse, you can answer questions like "Who was our best customer for this item last year?" This ability to define a data warehouse by subject matter, sales in this case, makes the data warehouse subject oriented.</a:t>
            </a:r>
            <a:endParaRPr lang="en-US" baseline="0" dirty="0" smtClean="0"/>
          </a:p>
          <a:p>
            <a:r>
              <a:rPr lang="en-US" baseline="0" dirty="0" smtClean="0"/>
              <a:t>Nonvolatile: the data does not change.</a:t>
            </a:r>
          </a:p>
          <a:p>
            <a:pPr algn="ctr"/>
            <a:r>
              <a:rPr lang="en-US" baseline="0" dirty="0" smtClean="0"/>
              <a:t>Metadata: data about the data. Examples: data types, data dictionary that describes table attributes, </a:t>
            </a:r>
            <a:endParaRPr lang="en-US" baseline="0" dirty="0" smtClean="0"/>
          </a:p>
          <a:p>
            <a:pPr algn="l"/>
            <a:r>
              <a:rPr lang="en-US" baseline="0" dirty="0" smtClean="0"/>
              <a:t>Time variant is a data warehouse’s focus on change over time</a:t>
            </a:r>
          </a:p>
          <a:p>
            <a:pPr algn="l"/>
            <a:endParaRPr lang="en-US" dirty="0" smtClean="0"/>
          </a:p>
        </p:txBody>
      </p:sp>
    </p:spTree>
    <p:extLst>
      <p:ext uri="{BB962C8B-B14F-4D97-AF65-F5344CB8AC3E}">
        <p14:creationId xmlns:p14="http://schemas.microsoft.com/office/powerpoint/2010/main" val="19446405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p:cNvSpPr>
          <p:nvPr>
            <p:ph type="sldImg"/>
          </p:nvPr>
        </p:nvSpPr>
        <p:spPr>
          <a:ln/>
        </p:spPr>
      </p:sp>
      <p:sp>
        <p:nvSpPr>
          <p:cNvPr id="30722" name="Notes Placeholder 2"/>
          <p:cNvSpPr>
            <a:spLocks noGrp="1"/>
          </p:cNvSpPr>
          <p:nvPr>
            <p:ph type="body" idx="1"/>
          </p:nvPr>
        </p:nvSpPr>
        <p:spPr>
          <a:noFill/>
          <a:ln/>
        </p:spPr>
        <p:txBody>
          <a:bodyPr/>
          <a:lstStyle/>
          <a:p>
            <a:r>
              <a:rPr lang="en-US" dirty="0" smtClean="0"/>
              <a:t>Independent data marts don’t contribute</a:t>
            </a:r>
            <a:r>
              <a:rPr lang="en-US" baseline="0" dirty="0" smtClean="0"/>
              <a:t> much to BI because they are separate and blah…. Operational data store is where copying, manipulating, aggregation, </a:t>
            </a:r>
            <a:r>
              <a:rPr lang="en-US" baseline="0" dirty="0" err="1" smtClean="0"/>
              <a:t>etc</a:t>
            </a:r>
            <a:r>
              <a:rPr lang="en-US" baseline="0" dirty="0" smtClean="0"/>
              <a:t> of all data mart data goes to before going into data warehouse. </a:t>
            </a:r>
            <a:endParaRPr lang="en-US" dirty="0" smtClean="0"/>
          </a:p>
        </p:txBody>
      </p:sp>
      <p:sp>
        <p:nvSpPr>
          <p:cNvPr id="30723" name="Slide Number Placeholder 3"/>
          <p:cNvSpPr>
            <a:spLocks noGrp="1"/>
          </p:cNvSpPr>
          <p:nvPr>
            <p:ph type="sldNum" sz="quarter" idx="5"/>
          </p:nvPr>
        </p:nvSpPr>
        <p:spPr>
          <a:noFill/>
        </p:spPr>
        <p:txBody>
          <a:bodyPr/>
          <a:lstStyle/>
          <a:p>
            <a:fld id="{CF9F7960-F32C-422D-85A5-70C9D351ACCE}" type="slidenum">
              <a:rPr lang="en-US" smtClean="0">
                <a:cs typeface="Arial" charset="0"/>
              </a:rPr>
              <a:pPr/>
              <a:t>21</a:t>
            </a:fld>
            <a:endParaRPr lang="en-US" smtClean="0">
              <a:cs typeface="Arial" charset="0"/>
            </a:endParaRPr>
          </a:p>
        </p:txBody>
      </p:sp>
    </p:spTree>
    <p:extLst>
      <p:ext uri="{BB962C8B-B14F-4D97-AF65-F5344CB8AC3E}">
        <p14:creationId xmlns:p14="http://schemas.microsoft.com/office/powerpoint/2010/main" val="20276156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a:ln/>
        </p:spPr>
      </p:sp>
      <p:sp>
        <p:nvSpPr>
          <p:cNvPr id="32770" name="Notes Placeholder 2"/>
          <p:cNvSpPr>
            <a:spLocks noGrp="1"/>
          </p:cNvSpPr>
          <p:nvPr>
            <p:ph type="body" idx="1"/>
          </p:nvPr>
        </p:nvSpPr>
        <p:spPr>
          <a:noFill/>
          <a:ln/>
        </p:spPr>
        <p:txBody>
          <a:bodyPr/>
          <a:lstStyle/>
          <a:p>
            <a:endParaRPr lang="en-US" dirty="0" smtClean="0"/>
          </a:p>
        </p:txBody>
      </p:sp>
      <p:sp>
        <p:nvSpPr>
          <p:cNvPr id="32771" name="Slide Number Placeholder 3"/>
          <p:cNvSpPr>
            <a:spLocks noGrp="1"/>
          </p:cNvSpPr>
          <p:nvPr>
            <p:ph type="sldNum" sz="quarter" idx="5"/>
          </p:nvPr>
        </p:nvSpPr>
        <p:spPr>
          <a:noFill/>
        </p:spPr>
        <p:txBody>
          <a:bodyPr/>
          <a:lstStyle/>
          <a:p>
            <a:fld id="{3A669053-029A-4CF3-A2BC-702F2FB05934}" type="slidenum">
              <a:rPr lang="en-US" smtClean="0">
                <a:cs typeface="Arial" charset="0"/>
              </a:rPr>
              <a:pPr/>
              <a:t>22</a:t>
            </a:fld>
            <a:endParaRPr lang="en-US" smtClean="0">
              <a:cs typeface="Arial" charset="0"/>
            </a:endParaRPr>
          </a:p>
        </p:txBody>
      </p:sp>
    </p:spTree>
    <p:extLst>
      <p:ext uri="{BB962C8B-B14F-4D97-AF65-F5344CB8AC3E}">
        <p14:creationId xmlns:p14="http://schemas.microsoft.com/office/powerpoint/2010/main" val="34727929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p:spPr>
        <p:txBody>
          <a:bodyPr/>
          <a:lstStyle/>
          <a:p>
            <a:fld id="{C20748E0-1F27-4F72-B24B-F084F4A6A8C1}" type="slidenum">
              <a:rPr lang="en-US" smtClean="0">
                <a:cs typeface="Arial" charset="0"/>
              </a:rPr>
              <a:pPr/>
              <a:t>23</a:t>
            </a:fld>
            <a:endParaRPr lang="en-US" smtClean="0">
              <a:cs typeface="Arial" charset="0"/>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4923601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p:cNvSpPr>
            <a:spLocks noGrp="1" noChangeArrowheads="1"/>
          </p:cNvSpPr>
          <p:nvPr>
            <p:ph type="sldNum" sz="quarter" idx="5"/>
          </p:nvPr>
        </p:nvSpPr>
        <p:spPr>
          <a:noFill/>
        </p:spPr>
        <p:txBody>
          <a:bodyPr/>
          <a:lstStyle/>
          <a:p>
            <a:fld id="{D9BFC425-BACE-4583-A9FA-EB58BCC62338}" type="slidenum">
              <a:rPr lang="en-US" smtClean="0">
                <a:cs typeface="Arial" charset="0"/>
              </a:rPr>
              <a:pPr/>
              <a:t>24</a:t>
            </a:fld>
            <a:endParaRPr lang="en-US" smtClean="0">
              <a:cs typeface="Arial" charset="0"/>
            </a:endParaRPr>
          </a:p>
        </p:txBody>
      </p:sp>
      <p:sp>
        <p:nvSpPr>
          <p:cNvPr id="36866" name="Rectangle 2"/>
          <p:cNvSpPr>
            <a:spLocks noGrp="1" noRot="1" noChangeAspect="1" noChangeArrowheads="1" noTextEdit="1"/>
          </p:cNvSpPr>
          <p:nvPr>
            <p:ph type="sldImg"/>
          </p:nvPr>
        </p:nvSpPr>
        <p:spPr>
          <a:ln cap="flat"/>
        </p:spPr>
      </p:sp>
      <p:sp>
        <p:nvSpPr>
          <p:cNvPr id="36867" name="Rectangle 3"/>
          <p:cNvSpPr>
            <a:spLocks noGrp="1" noChangeArrowheads="1"/>
          </p:cNvSpPr>
          <p:nvPr>
            <p:ph type="body" idx="1"/>
          </p:nvPr>
        </p:nvSpPr>
        <p:spPr>
          <a:noFill/>
          <a:ln/>
        </p:spPr>
        <p:txBody>
          <a:bodyPr/>
          <a:lstStyle/>
          <a:p>
            <a:r>
              <a:rPr lang="en-US" dirty="0" smtClean="0"/>
              <a:t>Architecture and tiers will not be covered much in this class.</a:t>
            </a:r>
          </a:p>
        </p:txBody>
      </p:sp>
    </p:spTree>
    <p:extLst>
      <p:ext uri="{BB962C8B-B14F-4D97-AF65-F5344CB8AC3E}">
        <p14:creationId xmlns:p14="http://schemas.microsoft.com/office/powerpoint/2010/main" val="30905896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p:cNvSpPr>
            <a:spLocks noGrp="1" noChangeArrowheads="1"/>
          </p:cNvSpPr>
          <p:nvPr>
            <p:ph type="sldNum" sz="quarter" idx="5"/>
          </p:nvPr>
        </p:nvSpPr>
        <p:spPr>
          <a:noFill/>
        </p:spPr>
        <p:txBody>
          <a:bodyPr/>
          <a:lstStyle/>
          <a:p>
            <a:fld id="{64A2CD22-6361-4751-A14B-C0FCE1B7C9D7}" type="slidenum">
              <a:rPr lang="en-US" smtClean="0">
                <a:cs typeface="Arial" charset="0"/>
              </a:rPr>
              <a:pPr/>
              <a:t>25</a:t>
            </a:fld>
            <a:endParaRPr lang="en-US" smtClean="0">
              <a:cs typeface="Arial" charset="0"/>
            </a:endParaRPr>
          </a:p>
        </p:txBody>
      </p:sp>
      <p:sp>
        <p:nvSpPr>
          <p:cNvPr id="38914" name="Rectangle 2"/>
          <p:cNvSpPr>
            <a:spLocks noGrp="1" noRot="1" noChangeAspect="1" noChangeArrowheads="1" noTextEdit="1"/>
          </p:cNvSpPr>
          <p:nvPr>
            <p:ph type="sldImg"/>
          </p:nvPr>
        </p:nvSpPr>
        <p:spPr>
          <a:ln/>
        </p:spPr>
      </p:sp>
      <p:sp>
        <p:nvSpPr>
          <p:cNvPr id="38915"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2900049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Image Placeholder 1"/>
          <p:cNvSpPr>
            <a:spLocks noGrp="1" noRot="1" noChangeAspect="1"/>
          </p:cNvSpPr>
          <p:nvPr>
            <p:ph type="sldImg"/>
          </p:nvPr>
        </p:nvSpPr>
        <p:spPr>
          <a:ln/>
        </p:spPr>
      </p:sp>
      <p:sp>
        <p:nvSpPr>
          <p:cNvPr id="40962" name="Notes Placeholder 2"/>
          <p:cNvSpPr>
            <a:spLocks noGrp="1"/>
          </p:cNvSpPr>
          <p:nvPr>
            <p:ph type="body" idx="1"/>
          </p:nvPr>
        </p:nvSpPr>
        <p:spPr>
          <a:noFill/>
          <a:ln/>
        </p:spPr>
        <p:txBody>
          <a:bodyPr/>
          <a:lstStyle/>
          <a:p>
            <a:endParaRPr lang="en-US" smtClean="0"/>
          </a:p>
        </p:txBody>
      </p:sp>
      <p:sp>
        <p:nvSpPr>
          <p:cNvPr id="40963" name="Slide Number Placeholder 3"/>
          <p:cNvSpPr>
            <a:spLocks noGrp="1"/>
          </p:cNvSpPr>
          <p:nvPr>
            <p:ph type="sldNum" sz="quarter" idx="5"/>
          </p:nvPr>
        </p:nvSpPr>
        <p:spPr>
          <a:noFill/>
        </p:spPr>
        <p:txBody>
          <a:bodyPr/>
          <a:lstStyle/>
          <a:p>
            <a:fld id="{9DA93328-8C6C-4426-8749-CD579CD6087E}" type="slidenum">
              <a:rPr lang="en-US" smtClean="0">
                <a:cs typeface="Arial" charset="0"/>
              </a:rPr>
              <a:pPr/>
              <a:t>26</a:t>
            </a:fld>
            <a:endParaRPr lang="en-US" smtClean="0">
              <a:cs typeface="Arial" charset="0"/>
            </a:endParaRPr>
          </a:p>
        </p:txBody>
      </p:sp>
    </p:spTree>
    <p:extLst>
      <p:ext uri="{BB962C8B-B14F-4D97-AF65-F5344CB8AC3E}">
        <p14:creationId xmlns:p14="http://schemas.microsoft.com/office/powerpoint/2010/main" val="3726892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p:cNvSpPr>
            <a:spLocks noGrp="1" noChangeArrowheads="1"/>
          </p:cNvSpPr>
          <p:nvPr>
            <p:ph type="sldNum" sz="quarter" idx="5"/>
          </p:nvPr>
        </p:nvSpPr>
        <p:spPr>
          <a:noFill/>
        </p:spPr>
        <p:txBody>
          <a:bodyPr/>
          <a:lstStyle/>
          <a:p>
            <a:fld id="{D3FFFE87-9A56-40D8-BE67-CF5981811B0A}" type="slidenum">
              <a:rPr lang="en-US" smtClean="0">
                <a:cs typeface="Arial" charset="0"/>
              </a:rPr>
              <a:pPr/>
              <a:t>2</a:t>
            </a:fld>
            <a:endParaRPr lang="en-US" smtClean="0">
              <a:cs typeface="Arial" charset="0"/>
            </a:endParaRPr>
          </a:p>
        </p:txBody>
      </p:sp>
      <p:sp>
        <p:nvSpPr>
          <p:cNvPr id="18434" name="Rectangle 2"/>
          <p:cNvSpPr>
            <a:spLocks noGrp="1" noRot="1" noChangeAspect="1" noChangeArrowheads="1" noTextEdit="1"/>
          </p:cNvSpPr>
          <p:nvPr>
            <p:ph type="sldImg"/>
          </p:nvPr>
        </p:nvSpPr>
        <p:spPr>
          <a:ln/>
        </p:spPr>
      </p:sp>
      <p:sp>
        <p:nvSpPr>
          <p:cNvPr id="18435" name="Rectangle 3"/>
          <p:cNvSpPr>
            <a:spLocks noGrp="1" noChangeArrowheads="1"/>
          </p:cNvSpPr>
          <p:nvPr>
            <p:ph type="body" idx="1"/>
          </p:nvPr>
        </p:nvSpPr>
        <p:spPr>
          <a:noFill/>
          <a:ln/>
        </p:spPr>
        <p:txBody>
          <a:bodyPr/>
          <a:lstStyle/>
          <a:p>
            <a:endParaRPr lang="en-US" dirty="0" smtClean="0"/>
          </a:p>
        </p:txBody>
      </p:sp>
    </p:spTree>
    <p:extLst>
      <p:ext uri="{BB962C8B-B14F-4D97-AF65-F5344CB8AC3E}">
        <p14:creationId xmlns:p14="http://schemas.microsoft.com/office/powerpoint/2010/main" val="21228626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Slide Image Placeholder 1"/>
          <p:cNvSpPr>
            <a:spLocks noGrp="1" noRot="1" noChangeAspect="1"/>
          </p:cNvSpPr>
          <p:nvPr>
            <p:ph type="sldImg"/>
          </p:nvPr>
        </p:nvSpPr>
        <p:spPr>
          <a:ln/>
        </p:spPr>
      </p:sp>
      <p:sp>
        <p:nvSpPr>
          <p:cNvPr id="43010" name="Notes Placeholder 2"/>
          <p:cNvSpPr>
            <a:spLocks noGrp="1"/>
          </p:cNvSpPr>
          <p:nvPr>
            <p:ph type="body" idx="1"/>
          </p:nvPr>
        </p:nvSpPr>
        <p:spPr>
          <a:noFill/>
          <a:ln/>
        </p:spPr>
        <p:txBody>
          <a:bodyPr/>
          <a:lstStyle/>
          <a:p>
            <a:endParaRPr lang="en-US" smtClean="0"/>
          </a:p>
        </p:txBody>
      </p:sp>
      <p:sp>
        <p:nvSpPr>
          <p:cNvPr id="43011" name="Slide Number Placeholder 3"/>
          <p:cNvSpPr>
            <a:spLocks noGrp="1"/>
          </p:cNvSpPr>
          <p:nvPr>
            <p:ph type="sldNum" sz="quarter" idx="5"/>
          </p:nvPr>
        </p:nvSpPr>
        <p:spPr>
          <a:noFill/>
        </p:spPr>
        <p:txBody>
          <a:bodyPr/>
          <a:lstStyle/>
          <a:p>
            <a:fld id="{F7999F39-C6BC-4203-BAF8-78B0A5B0FE1A}" type="slidenum">
              <a:rPr lang="en-US" smtClean="0">
                <a:cs typeface="Arial" charset="0"/>
              </a:rPr>
              <a:pPr/>
              <a:t>27</a:t>
            </a:fld>
            <a:endParaRPr lang="en-US" smtClean="0">
              <a:cs typeface="Arial" charset="0"/>
            </a:endParaRPr>
          </a:p>
        </p:txBody>
      </p:sp>
    </p:spTree>
    <p:extLst>
      <p:ext uri="{BB962C8B-B14F-4D97-AF65-F5344CB8AC3E}">
        <p14:creationId xmlns:p14="http://schemas.microsoft.com/office/powerpoint/2010/main" val="36322117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lide Image Placeholder 1"/>
          <p:cNvSpPr>
            <a:spLocks noGrp="1" noRot="1" noChangeAspect="1"/>
          </p:cNvSpPr>
          <p:nvPr>
            <p:ph type="sldImg"/>
          </p:nvPr>
        </p:nvSpPr>
        <p:spPr>
          <a:ln/>
        </p:spPr>
      </p:sp>
      <p:sp>
        <p:nvSpPr>
          <p:cNvPr id="45058" name="Notes Placeholder 2"/>
          <p:cNvSpPr>
            <a:spLocks noGrp="1"/>
          </p:cNvSpPr>
          <p:nvPr>
            <p:ph type="body" idx="1"/>
          </p:nvPr>
        </p:nvSpPr>
        <p:spPr>
          <a:noFill/>
          <a:ln/>
        </p:spPr>
        <p:txBody>
          <a:bodyPr/>
          <a:lstStyle/>
          <a:p>
            <a:endParaRPr lang="en-US" smtClean="0"/>
          </a:p>
        </p:txBody>
      </p:sp>
      <p:sp>
        <p:nvSpPr>
          <p:cNvPr id="45059" name="Slide Number Placeholder 3"/>
          <p:cNvSpPr>
            <a:spLocks noGrp="1"/>
          </p:cNvSpPr>
          <p:nvPr>
            <p:ph type="sldNum" sz="quarter" idx="5"/>
          </p:nvPr>
        </p:nvSpPr>
        <p:spPr>
          <a:noFill/>
        </p:spPr>
        <p:txBody>
          <a:bodyPr/>
          <a:lstStyle/>
          <a:p>
            <a:fld id="{825D6E74-9F57-423A-8F0E-E27F2B623517}" type="slidenum">
              <a:rPr lang="en-US" smtClean="0">
                <a:cs typeface="Arial" charset="0"/>
              </a:rPr>
              <a:pPr/>
              <a:t>28</a:t>
            </a:fld>
            <a:endParaRPr lang="en-US" smtClean="0">
              <a:cs typeface="Arial" charset="0"/>
            </a:endParaRPr>
          </a:p>
        </p:txBody>
      </p:sp>
    </p:spTree>
    <p:extLst>
      <p:ext uri="{BB962C8B-B14F-4D97-AF65-F5344CB8AC3E}">
        <p14:creationId xmlns:p14="http://schemas.microsoft.com/office/powerpoint/2010/main" val="16584814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Image Placeholder 1"/>
          <p:cNvSpPr>
            <a:spLocks noGrp="1" noRot="1" noChangeAspect="1"/>
          </p:cNvSpPr>
          <p:nvPr>
            <p:ph type="sldImg"/>
          </p:nvPr>
        </p:nvSpPr>
        <p:spPr>
          <a:ln/>
        </p:spPr>
      </p:sp>
      <p:sp>
        <p:nvSpPr>
          <p:cNvPr id="47106" name="Notes Placeholder 2"/>
          <p:cNvSpPr>
            <a:spLocks noGrp="1"/>
          </p:cNvSpPr>
          <p:nvPr>
            <p:ph type="body" idx="1"/>
          </p:nvPr>
        </p:nvSpPr>
        <p:spPr>
          <a:noFill/>
          <a:ln/>
        </p:spPr>
        <p:txBody>
          <a:bodyPr/>
          <a:lstStyle/>
          <a:p>
            <a:endParaRPr lang="en-US" smtClean="0"/>
          </a:p>
        </p:txBody>
      </p:sp>
      <p:sp>
        <p:nvSpPr>
          <p:cNvPr id="47107" name="Slide Number Placeholder 3"/>
          <p:cNvSpPr>
            <a:spLocks noGrp="1"/>
          </p:cNvSpPr>
          <p:nvPr>
            <p:ph type="sldNum" sz="quarter" idx="5"/>
          </p:nvPr>
        </p:nvSpPr>
        <p:spPr>
          <a:noFill/>
        </p:spPr>
        <p:txBody>
          <a:bodyPr/>
          <a:lstStyle/>
          <a:p>
            <a:fld id="{D0F616CB-3F49-4FFD-9795-0199DA7D1BC7}" type="slidenum">
              <a:rPr lang="en-US" smtClean="0">
                <a:cs typeface="Arial" charset="0"/>
              </a:rPr>
              <a:pPr/>
              <a:t>29</a:t>
            </a:fld>
            <a:endParaRPr lang="en-US" smtClean="0">
              <a:cs typeface="Arial" charset="0"/>
            </a:endParaRPr>
          </a:p>
        </p:txBody>
      </p:sp>
    </p:spTree>
    <p:extLst>
      <p:ext uri="{BB962C8B-B14F-4D97-AF65-F5344CB8AC3E}">
        <p14:creationId xmlns:p14="http://schemas.microsoft.com/office/powerpoint/2010/main" val="6153890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Slide Image Placeholder 1"/>
          <p:cNvSpPr>
            <a:spLocks noGrp="1" noRot="1" noChangeAspect="1"/>
          </p:cNvSpPr>
          <p:nvPr>
            <p:ph type="sldImg"/>
          </p:nvPr>
        </p:nvSpPr>
        <p:spPr>
          <a:ln/>
        </p:spPr>
      </p:sp>
      <p:sp>
        <p:nvSpPr>
          <p:cNvPr id="51202" name="Notes Placeholder 2"/>
          <p:cNvSpPr>
            <a:spLocks noGrp="1"/>
          </p:cNvSpPr>
          <p:nvPr>
            <p:ph type="body" idx="1"/>
          </p:nvPr>
        </p:nvSpPr>
        <p:spPr>
          <a:noFill/>
          <a:ln/>
        </p:spPr>
        <p:txBody>
          <a:bodyPr/>
          <a:lstStyle/>
          <a:p>
            <a:endParaRPr lang="en-US" smtClean="0"/>
          </a:p>
        </p:txBody>
      </p:sp>
      <p:sp>
        <p:nvSpPr>
          <p:cNvPr id="51203" name="Slide Number Placeholder 3"/>
          <p:cNvSpPr>
            <a:spLocks noGrp="1"/>
          </p:cNvSpPr>
          <p:nvPr>
            <p:ph type="sldNum" sz="quarter" idx="5"/>
          </p:nvPr>
        </p:nvSpPr>
        <p:spPr>
          <a:noFill/>
        </p:spPr>
        <p:txBody>
          <a:bodyPr/>
          <a:lstStyle/>
          <a:p>
            <a:fld id="{5FB75E6B-CBB3-4536-A805-965722BF275E}" type="slidenum">
              <a:rPr lang="en-US" smtClean="0">
                <a:cs typeface="Arial" charset="0"/>
              </a:rPr>
              <a:pPr/>
              <a:t>31</a:t>
            </a:fld>
            <a:endParaRPr lang="en-US" smtClean="0">
              <a:cs typeface="Arial" charset="0"/>
            </a:endParaRPr>
          </a:p>
        </p:txBody>
      </p:sp>
    </p:spTree>
    <p:extLst>
      <p:ext uri="{BB962C8B-B14F-4D97-AF65-F5344CB8AC3E}">
        <p14:creationId xmlns:p14="http://schemas.microsoft.com/office/powerpoint/2010/main" val="25058172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Slide Image Placeholder 1"/>
          <p:cNvSpPr>
            <a:spLocks noGrp="1" noRot="1" noChangeAspect="1"/>
          </p:cNvSpPr>
          <p:nvPr>
            <p:ph type="sldImg"/>
          </p:nvPr>
        </p:nvSpPr>
        <p:spPr>
          <a:ln/>
        </p:spPr>
      </p:sp>
      <p:sp>
        <p:nvSpPr>
          <p:cNvPr id="53250" name="Notes Placeholder 2"/>
          <p:cNvSpPr>
            <a:spLocks noGrp="1"/>
          </p:cNvSpPr>
          <p:nvPr>
            <p:ph type="body" idx="1"/>
          </p:nvPr>
        </p:nvSpPr>
        <p:spPr>
          <a:noFill/>
          <a:ln/>
        </p:spPr>
        <p:txBody>
          <a:bodyPr/>
          <a:lstStyle/>
          <a:p>
            <a:endParaRPr lang="en-US" smtClean="0"/>
          </a:p>
        </p:txBody>
      </p:sp>
      <p:sp>
        <p:nvSpPr>
          <p:cNvPr id="53251" name="Slide Number Placeholder 3"/>
          <p:cNvSpPr>
            <a:spLocks noGrp="1"/>
          </p:cNvSpPr>
          <p:nvPr>
            <p:ph type="sldNum" sz="quarter" idx="5"/>
          </p:nvPr>
        </p:nvSpPr>
        <p:spPr>
          <a:noFill/>
        </p:spPr>
        <p:txBody>
          <a:bodyPr/>
          <a:lstStyle/>
          <a:p>
            <a:fld id="{893BB983-6982-4E6F-8654-C0D7F7D66F44}" type="slidenum">
              <a:rPr lang="en-US" smtClean="0">
                <a:cs typeface="Arial" charset="0"/>
              </a:rPr>
              <a:pPr/>
              <a:t>32</a:t>
            </a:fld>
            <a:endParaRPr lang="en-US" smtClean="0">
              <a:cs typeface="Arial" charset="0"/>
            </a:endParaRPr>
          </a:p>
        </p:txBody>
      </p:sp>
    </p:spTree>
    <p:extLst>
      <p:ext uri="{BB962C8B-B14F-4D97-AF65-F5344CB8AC3E}">
        <p14:creationId xmlns:p14="http://schemas.microsoft.com/office/powerpoint/2010/main" val="6441736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Slide Image Placeholder 1"/>
          <p:cNvSpPr>
            <a:spLocks noGrp="1" noRot="1" noChangeAspect="1"/>
          </p:cNvSpPr>
          <p:nvPr>
            <p:ph type="sldImg"/>
          </p:nvPr>
        </p:nvSpPr>
        <p:spPr>
          <a:ln/>
        </p:spPr>
      </p:sp>
      <p:sp>
        <p:nvSpPr>
          <p:cNvPr id="55298" name="Notes Placeholder 2"/>
          <p:cNvSpPr>
            <a:spLocks noGrp="1"/>
          </p:cNvSpPr>
          <p:nvPr>
            <p:ph type="body" idx="1"/>
          </p:nvPr>
        </p:nvSpPr>
        <p:spPr>
          <a:noFill/>
          <a:ln/>
        </p:spPr>
        <p:txBody>
          <a:bodyPr/>
          <a:lstStyle/>
          <a:p>
            <a:endParaRPr lang="en-US" smtClean="0"/>
          </a:p>
        </p:txBody>
      </p:sp>
      <p:sp>
        <p:nvSpPr>
          <p:cNvPr id="55299" name="Slide Number Placeholder 3"/>
          <p:cNvSpPr>
            <a:spLocks noGrp="1"/>
          </p:cNvSpPr>
          <p:nvPr>
            <p:ph type="sldNum" sz="quarter" idx="5"/>
          </p:nvPr>
        </p:nvSpPr>
        <p:spPr>
          <a:noFill/>
        </p:spPr>
        <p:txBody>
          <a:bodyPr/>
          <a:lstStyle/>
          <a:p>
            <a:fld id="{B3ABD966-0F5D-4181-A149-DBFB43E3D412}" type="slidenum">
              <a:rPr lang="en-US" smtClean="0">
                <a:cs typeface="Arial" charset="0"/>
              </a:rPr>
              <a:pPr/>
              <a:t>33</a:t>
            </a:fld>
            <a:endParaRPr lang="en-US" smtClean="0">
              <a:cs typeface="Arial" charset="0"/>
            </a:endParaRPr>
          </a:p>
        </p:txBody>
      </p:sp>
    </p:spTree>
    <p:extLst>
      <p:ext uri="{BB962C8B-B14F-4D97-AF65-F5344CB8AC3E}">
        <p14:creationId xmlns:p14="http://schemas.microsoft.com/office/powerpoint/2010/main" val="11267045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Slide Image Placeholder 1"/>
          <p:cNvSpPr>
            <a:spLocks noGrp="1" noRot="1" noChangeAspect="1"/>
          </p:cNvSpPr>
          <p:nvPr>
            <p:ph type="sldImg"/>
          </p:nvPr>
        </p:nvSpPr>
        <p:spPr>
          <a:ln/>
        </p:spPr>
      </p:sp>
      <p:sp>
        <p:nvSpPr>
          <p:cNvPr id="57346" name="Notes Placeholder 2"/>
          <p:cNvSpPr>
            <a:spLocks noGrp="1"/>
          </p:cNvSpPr>
          <p:nvPr>
            <p:ph type="body" idx="1"/>
          </p:nvPr>
        </p:nvSpPr>
        <p:spPr>
          <a:noFill/>
          <a:ln/>
        </p:spPr>
        <p:txBody>
          <a:bodyPr/>
          <a:lstStyle/>
          <a:p>
            <a:endParaRPr lang="en-US" smtClean="0"/>
          </a:p>
        </p:txBody>
      </p:sp>
      <p:sp>
        <p:nvSpPr>
          <p:cNvPr id="57347" name="Slide Number Placeholder 3"/>
          <p:cNvSpPr>
            <a:spLocks noGrp="1"/>
          </p:cNvSpPr>
          <p:nvPr>
            <p:ph type="sldNum" sz="quarter" idx="5"/>
          </p:nvPr>
        </p:nvSpPr>
        <p:spPr>
          <a:noFill/>
        </p:spPr>
        <p:txBody>
          <a:bodyPr/>
          <a:lstStyle/>
          <a:p>
            <a:fld id="{E6647C4B-F445-4F66-ABA1-B96652F34EFA}" type="slidenum">
              <a:rPr lang="en-US" smtClean="0">
                <a:cs typeface="Arial" charset="0"/>
              </a:rPr>
              <a:pPr/>
              <a:t>34</a:t>
            </a:fld>
            <a:endParaRPr lang="en-US" smtClean="0">
              <a:cs typeface="Arial" charset="0"/>
            </a:endParaRPr>
          </a:p>
        </p:txBody>
      </p:sp>
    </p:spTree>
    <p:extLst>
      <p:ext uri="{BB962C8B-B14F-4D97-AF65-F5344CB8AC3E}">
        <p14:creationId xmlns:p14="http://schemas.microsoft.com/office/powerpoint/2010/main" val="10851670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p:cNvSpPr>
            <a:spLocks noGrp="1" noChangeArrowheads="1"/>
          </p:cNvSpPr>
          <p:nvPr>
            <p:ph type="sldNum" sz="quarter" idx="5"/>
          </p:nvPr>
        </p:nvSpPr>
        <p:spPr>
          <a:noFill/>
        </p:spPr>
        <p:txBody>
          <a:bodyPr/>
          <a:lstStyle/>
          <a:p>
            <a:fld id="{10A143C0-A3B2-4432-905B-CD9E939DCBBA}" type="slidenum">
              <a:rPr lang="en-US" smtClean="0">
                <a:cs typeface="Arial" charset="0"/>
              </a:rPr>
              <a:pPr/>
              <a:t>35</a:t>
            </a:fld>
            <a:endParaRPr lang="en-US" smtClean="0">
              <a:cs typeface="Arial" charset="0"/>
            </a:endParaRPr>
          </a:p>
        </p:txBody>
      </p:sp>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a:noFill/>
          <a:ln/>
        </p:spPr>
        <p:txBody>
          <a:bodyPr/>
          <a:lstStyle/>
          <a:p>
            <a:r>
              <a:rPr lang="en-US" dirty="0" smtClean="0"/>
              <a:t>Note</a:t>
            </a:r>
            <a:r>
              <a:rPr lang="en-US" baseline="0" dirty="0" smtClean="0"/>
              <a:t> the differences between top-down and </a:t>
            </a:r>
            <a:r>
              <a:rPr lang="en-US" baseline="0" smtClean="0"/>
              <a:t>bottom-up approaches.</a:t>
            </a:r>
            <a:endParaRPr lang="en-US" smtClean="0"/>
          </a:p>
        </p:txBody>
      </p:sp>
    </p:spTree>
    <p:extLst>
      <p:ext uri="{BB962C8B-B14F-4D97-AF65-F5344CB8AC3E}">
        <p14:creationId xmlns:p14="http://schemas.microsoft.com/office/powerpoint/2010/main" val="9750083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Slide Image Placeholder 1"/>
          <p:cNvSpPr>
            <a:spLocks noGrp="1" noRot="1" noChangeAspect="1"/>
          </p:cNvSpPr>
          <p:nvPr>
            <p:ph type="sldImg"/>
          </p:nvPr>
        </p:nvSpPr>
        <p:spPr>
          <a:ln/>
        </p:spPr>
      </p:sp>
      <p:sp>
        <p:nvSpPr>
          <p:cNvPr id="63490" name="Notes Placeholder 2"/>
          <p:cNvSpPr>
            <a:spLocks noGrp="1"/>
          </p:cNvSpPr>
          <p:nvPr>
            <p:ph type="body" idx="1"/>
          </p:nvPr>
        </p:nvSpPr>
        <p:spPr>
          <a:noFill/>
          <a:ln/>
        </p:spPr>
        <p:txBody>
          <a:bodyPr/>
          <a:lstStyle/>
          <a:p>
            <a:endParaRPr lang="en-US" smtClean="0"/>
          </a:p>
        </p:txBody>
      </p:sp>
      <p:sp>
        <p:nvSpPr>
          <p:cNvPr id="63491" name="Slide Number Placeholder 3"/>
          <p:cNvSpPr>
            <a:spLocks noGrp="1"/>
          </p:cNvSpPr>
          <p:nvPr>
            <p:ph type="sldNum" sz="quarter" idx="5"/>
          </p:nvPr>
        </p:nvSpPr>
        <p:spPr>
          <a:noFill/>
        </p:spPr>
        <p:txBody>
          <a:bodyPr/>
          <a:lstStyle/>
          <a:p>
            <a:fld id="{5DA4842C-FE99-4F20-B613-3995171F81C6}" type="slidenum">
              <a:rPr lang="en-US" smtClean="0">
                <a:cs typeface="Arial" charset="0"/>
              </a:rPr>
              <a:pPr/>
              <a:t>38</a:t>
            </a:fld>
            <a:endParaRPr lang="en-US" smtClean="0">
              <a:cs typeface="Arial" charset="0"/>
            </a:endParaRPr>
          </a:p>
        </p:txBody>
      </p:sp>
    </p:spTree>
    <p:extLst>
      <p:ext uri="{BB962C8B-B14F-4D97-AF65-F5344CB8AC3E}">
        <p14:creationId xmlns:p14="http://schemas.microsoft.com/office/powerpoint/2010/main" val="19990295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Slide Image Placeholder 1"/>
          <p:cNvSpPr>
            <a:spLocks noGrp="1" noRot="1" noChangeAspect="1"/>
          </p:cNvSpPr>
          <p:nvPr>
            <p:ph type="sldImg"/>
          </p:nvPr>
        </p:nvSpPr>
        <p:spPr>
          <a:ln/>
        </p:spPr>
      </p:sp>
      <p:sp>
        <p:nvSpPr>
          <p:cNvPr id="71682" name="Notes Placeholder 2"/>
          <p:cNvSpPr>
            <a:spLocks noGrp="1"/>
          </p:cNvSpPr>
          <p:nvPr>
            <p:ph type="body" idx="1"/>
          </p:nvPr>
        </p:nvSpPr>
        <p:spPr>
          <a:noFill/>
          <a:ln/>
        </p:spPr>
        <p:txBody>
          <a:bodyPr/>
          <a:lstStyle/>
          <a:p>
            <a:endParaRPr lang="en-US" smtClean="0"/>
          </a:p>
        </p:txBody>
      </p:sp>
      <p:sp>
        <p:nvSpPr>
          <p:cNvPr id="71683" name="Slide Number Placeholder 3"/>
          <p:cNvSpPr>
            <a:spLocks noGrp="1"/>
          </p:cNvSpPr>
          <p:nvPr>
            <p:ph type="sldNum" sz="quarter" idx="5"/>
          </p:nvPr>
        </p:nvSpPr>
        <p:spPr>
          <a:noFill/>
        </p:spPr>
        <p:txBody>
          <a:bodyPr/>
          <a:lstStyle/>
          <a:p>
            <a:fld id="{C27B8776-DB0C-4BC3-94BD-44EDE4663EF7}" type="slidenum">
              <a:rPr lang="en-US" smtClean="0">
                <a:cs typeface="Arial" charset="0"/>
              </a:rPr>
              <a:pPr/>
              <a:t>44</a:t>
            </a:fld>
            <a:endParaRPr lang="en-US" smtClean="0">
              <a:cs typeface="Arial" charset="0"/>
            </a:endParaRPr>
          </a:p>
        </p:txBody>
      </p:sp>
    </p:spTree>
    <p:extLst>
      <p:ext uri="{BB962C8B-B14F-4D97-AF65-F5344CB8AC3E}">
        <p14:creationId xmlns:p14="http://schemas.microsoft.com/office/powerpoint/2010/main" val="34584015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noChangeArrowheads="1"/>
          </p:cNvSpPr>
          <p:nvPr>
            <p:ph type="sldNum" sz="quarter" idx="5"/>
          </p:nvPr>
        </p:nvSpPr>
        <p:spPr>
          <a:noFill/>
        </p:spPr>
        <p:txBody>
          <a:bodyPr/>
          <a:lstStyle/>
          <a:p>
            <a:fld id="{01178944-E86B-4CF9-8C15-7A2A83BF054E}" type="slidenum">
              <a:rPr lang="en-US" smtClean="0">
                <a:cs typeface="Arial" charset="0"/>
              </a:rPr>
              <a:pPr/>
              <a:t>3</a:t>
            </a:fld>
            <a:endParaRPr lang="en-US" smtClean="0">
              <a:cs typeface="Arial" charset="0"/>
            </a:endParaRPr>
          </a:p>
        </p:txBody>
      </p:sp>
      <p:sp>
        <p:nvSpPr>
          <p:cNvPr id="20482" name="Rectangle 2"/>
          <p:cNvSpPr>
            <a:spLocks noGrp="1" noRot="1" noChangeAspect="1" noChangeArrowheads="1" noTextEdit="1"/>
          </p:cNvSpPr>
          <p:nvPr>
            <p:ph type="sldImg"/>
          </p:nvPr>
        </p:nvSpPr>
        <p:spPr>
          <a:ln/>
        </p:spPr>
      </p:sp>
      <p:sp>
        <p:nvSpPr>
          <p:cNvPr id="20483" name="Rectangle 3"/>
          <p:cNvSpPr>
            <a:spLocks noGrp="1" noChangeArrowheads="1"/>
          </p:cNvSpPr>
          <p:nvPr>
            <p:ph type="body" idx="1"/>
          </p:nvPr>
        </p:nvSpPr>
        <p:spPr>
          <a:noFill/>
          <a:ln/>
        </p:spPr>
        <p:txBody>
          <a:bodyPr/>
          <a:lstStyle/>
          <a:p>
            <a:endParaRPr lang="en-US" dirty="0" smtClean="0"/>
          </a:p>
        </p:txBody>
      </p:sp>
    </p:spTree>
    <p:extLst>
      <p:ext uri="{BB962C8B-B14F-4D97-AF65-F5344CB8AC3E}">
        <p14:creationId xmlns:p14="http://schemas.microsoft.com/office/powerpoint/2010/main" val="4574184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p:cNvSpPr>
          <p:nvPr>
            <p:ph type="sldImg"/>
          </p:nvPr>
        </p:nvSpPr>
        <p:spPr>
          <a:ln/>
        </p:spPr>
      </p:sp>
      <p:sp>
        <p:nvSpPr>
          <p:cNvPr id="74754" name="Notes Placeholder 2"/>
          <p:cNvSpPr>
            <a:spLocks noGrp="1"/>
          </p:cNvSpPr>
          <p:nvPr>
            <p:ph type="body" idx="1"/>
          </p:nvPr>
        </p:nvSpPr>
        <p:spPr>
          <a:noFill/>
          <a:ln/>
        </p:spPr>
        <p:txBody>
          <a:bodyPr/>
          <a:lstStyle/>
          <a:p>
            <a:endParaRPr lang="en-US" smtClean="0"/>
          </a:p>
        </p:txBody>
      </p:sp>
      <p:sp>
        <p:nvSpPr>
          <p:cNvPr id="74755" name="Slide Number Placeholder 3"/>
          <p:cNvSpPr>
            <a:spLocks noGrp="1"/>
          </p:cNvSpPr>
          <p:nvPr>
            <p:ph type="sldNum" sz="quarter" idx="5"/>
          </p:nvPr>
        </p:nvSpPr>
        <p:spPr>
          <a:noFill/>
        </p:spPr>
        <p:txBody>
          <a:bodyPr/>
          <a:lstStyle/>
          <a:p>
            <a:fld id="{F05907FB-C5EF-4D69-BD3C-9EEE5A454987}" type="slidenum">
              <a:rPr lang="en-US" smtClean="0">
                <a:cs typeface="Arial" charset="0"/>
              </a:rPr>
              <a:pPr/>
              <a:t>46</a:t>
            </a:fld>
            <a:endParaRPr lang="en-US" smtClean="0">
              <a:cs typeface="Arial" charset="0"/>
            </a:endParaRPr>
          </a:p>
        </p:txBody>
      </p:sp>
    </p:spTree>
    <p:extLst>
      <p:ext uri="{BB962C8B-B14F-4D97-AF65-F5344CB8AC3E}">
        <p14:creationId xmlns:p14="http://schemas.microsoft.com/office/powerpoint/2010/main" val="22941190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p:cNvSpPr>
            <a:spLocks noGrp="1" noRot="1" noChangeAspect="1"/>
          </p:cNvSpPr>
          <p:nvPr>
            <p:ph type="sldImg"/>
          </p:nvPr>
        </p:nvSpPr>
        <p:spPr>
          <a:ln/>
        </p:spPr>
      </p:sp>
      <p:sp>
        <p:nvSpPr>
          <p:cNvPr id="78850" name="Notes Placeholder 2"/>
          <p:cNvSpPr>
            <a:spLocks noGrp="1"/>
          </p:cNvSpPr>
          <p:nvPr>
            <p:ph type="body" idx="1"/>
          </p:nvPr>
        </p:nvSpPr>
        <p:spPr>
          <a:noFill/>
          <a:ln/>
        </p:spPr>
        <p:txBody>
          <a:bodyPr/>
          <a:lstStyle/>
          <a:p>
            <a:endParaRPr lang="en-US" smtClean="0"/>
          </a:p>
        </p:txBody>
      </p:sp>
      <p:sp>
        <p:nvSpPr>
          <p:cNvPr id="78851" name="Slide Number Placeholder 3"/>
          <p:cNvSpPr>
            <a:spLocks noGrp="1"/>
          </p:cNvSpPr>
          <p:nvPr>
            <p:ph type="sldNum" sz="quarter" idx="5"/>
          </p:nvPr>
        </p:nvSpPr>
        <p:spPr>
          <a:noFill/>
        </p:spPr>
        <p:txBody>
          <a:bodyPr/>
          <a:lstStyle/>
          <a:p>
            <a:fld id="{7D619AC2-9762-46F6-821C-3B700C3CA79F}" type="slidenum">
              <a:rPr lang="en-US" smtClean="0">
                <a:cs typeface="Arial" charset="0"/>
              </a:rPr>
              <a:pPr/>
              <a:t>49</a:t>
            </a:fld>
            <a:endParaRPr lang="en-US" smtClean="0">
              <a:cs typeface="Arial" charset="0"/>
            </a:endParaRPr>
          </a:p>
        </p:txBody>
      </p:sp>
    </p:spTree>
    <p:extLst>
      <p:ext uri="{BB962C8B-B14F-4D97-AF65-F5344CB8AC3E}">
        <p14:creationId xmlns:p14="http://schemas.microsoft.com/office/powerpoint/2010/main" val="30755276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Slide Image Placeholder 1"/>
          <p:cNvSpPr>
            <a:spLocks noGrp="1" noRot="1" noChangeAspect="1"/>
          </p:cNvSpPr>
          <p:nvPr>
            <p:ph type="sldImg"/>
          </p:nvPr>
        </p:nvSpPr>
        <p:spPr>
          <a:ln/>
        </p:spPr>
      </p:sp>
      <p:sp>
        <p:nvSpPr>
          <p:cNvPr id="80898" name="Notes Placeholder 2"/>
          <p:cNvSpPr>
            <a:spLocks noGrp="1"/>
          </p:cNvSpPr>
          <p:nvPr>
            <p:ph type="body" idx="1"/>
          </p:nvPr>
        </p:nvSpPr>
        <p:spPr>
          <a:noFill/>
          <a:ln/>
        </p:spPr>
        <p:txBody>
          <a:bodyPr/>
          <a:lstStyle/>
          <a:p>
            <a:endParaRPr lang="en-US" smtClean="0"/>
          </a:p>
        </p:txBody>
      </p:sp>
      <p:sp>
        <p:nvSpPr>
          <p:cNvPr id="80899" name="Slide Number Placeholder 3"/>
          <p:cNvSpPr>
            <a:spLocks noGrp="1"/>
          </p:cNvSpPr>
          <p:nvPr>
            <p:ph type="sldNum" sz="quarter" idx="5"/>
          </p:nvPr>
        </p:nvSpPr>
        <p:spPr>
          <a:noFill/>
        </p:spPr>
        <p:txBody>
          <a:bodyPr/>
          <a:lstStyle/>
          <a:p>
            <a:fld id="{153C027D-C401-4232-BDB3-BE3531307F9A}" type="slidenum">
              <a:rPr lang="en-US" smtClean="0">
                <a:cs typeface="Arial" charset="0"/>
              </a:rPr>
              <a:pPr/>
              <a:t>50</a:t>
            </a:fld>
            <a:endParaRPr lang="en-US" smtClean="0">
              <a:cs typeface="Arial" charset="0"/>
            </a:endParaRPr>
          </a:p>
        </p:txBody>
      </p:sp>
    </p:spTree>
    <p:extLst>
      <p:ext uri="{BB962C8B-B14F-4D97-AF65-F5344CB8AC3E}">
        <p14:creationId xmlns:p14="http://schemas.microsoft.com/office/powerpoint/2010/main" val="590022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p:cNvSpPr>
            <a:spLocks noGrp="1" noRot="1" noChangeAspect="1"/>
          </p:cNvSpPr>
          <p:nvPr>
            <p:ph type="sldImg"/>
          </p:nvPr>
        </p:nvSpPr>
        <p:spPr>
          <a:ln/>
        </p:spPr>
      </p:sp>
      <p:sp>
        <p:nvSpPr>
          <p:cNvPr id="82946" name="Notes Placeholder 2"/>
          <p:cNvSpPr>
            <a:spLocks noGrp="1"/>
          </p:cNvSpPr>
          <p:nvPr>
            <p:ph type="body" idx="1"/>
          </p:nvPr>
        </p:nvSpPr>
        <p:spPr>
          <a:noFill/>
          <a:ln/>
        </p:spPr>
        <p:txBody>
          <a:bodyPr/>
          <a:lstStyle/>
          <a:p>
            <a:endParaRPr lang="en-US" smtClean="0"/>
          </a:p>
        </p:txBody>
      </p:sp>
      <p:sp>
        <p:nvSpPr>
          <p:cNvPr id="82947" name="Slide Number Placeholder 3"/>
          <p:cNvSpPr>
            <a:spLocks noGrp="1"/>
          </p:cNvSpPr>
          <p:nvPr>
            <p:ph type="sldNum" sz="quarter" idx="5"/>
          </p:nvPr>
        </p:nvSpPr>
        <p:spPr>
          <a:noFill/>
        </p:spPr>
        <p:txBody>
          <a:bodyPr/>
          <a:lstStyle/>
          <a:p>
            <a:fld id="{FCF0D3D2-2F03-4992-AB3B-7AD8DD7346CB}" type="slidenum">
              <a:rPr lang="en-US" smtClean="0">
                <a:cs typeface="Arial" charset="0"/>
              </a:rPr>
              <a:pPr/>
              <a:t>51</a:t>
            </a:fld>
            <a:endParaRPr lang="en-US" smtClean="0">
              <a:cs typeface="Arial" charset="0"/>
            </a:endParaRPr>
          </a:p>
        </p:txBody>
      </p:sp>
    </p:spTree>
    <p:extLst>
      <p:ext uri="{BB962C8B-B14F-4D97-AF65-F5344CB8AC3E}">
        <p14:creationId xmlns:p14="http://schemas.microsoft.com/office/powerpoint/2010/main" val="6371271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Slide Image Placeholder 1"/>
          <p:cNvSpPr>
            <a:spLocks noGrp="1" noRot="1" noChangeAspect="1"/>
          </p:cNvSpPr>
          <p:nvPr>
            <p:ph type="sldImg"/>
          </p:nvPr>
        </p:nvSpPr>
        <p:spPr>
          <a:ln/>
        </p:spPr>
      </p:sp>
      <p:sp>
        <p:nvSpPr>
          <p:cNvPr id="86018" name="Notes Placeholder 2"/>
          <p:cNvSpPr>
            <a:spLocks noGrp="1"/>
          </p:cNvSpPr>
          <p:nvPr>
            <p:ph type="body" idx="1"/>
          </p:nvPr>
        </p:nvSpPr>
        <p:spPr>
          <a:noFill/>
          <a:ln/>
        </p:spPr>
        <p:txBody>
          <a:bodyPr/>
          <a:lstStyle/>
          <a:p>
            <a:endParaRPr lang="en-US" smtClean="0"/>
          </a:p>
        </p:txBody>
      </p:sp>
      <p:sp>
        <p:nvSpPr>
          <p:cNvPr id="86019" name="Slide Number Placeholder 3"/>
          <p:cNvSpPr>
            <a:spLocks noGrp="1"/>
          </p:cNvSpPr>
          <p:nvPr>
            <p:ph type="sldNum" sz="quarter" idx="5"/>
          </p:nvPr>
        </p:nvSpPr>
        <p:spPr>
          <a:noFill/>
        </p:spPr>
        <p:txBody>
          <a:bodyPr/>
          <a:lstStyle/>
          <a:p>
            <a:fld id="{B558D507-6B65-4F02-8617-13D857EBD377}" type="slidenum">
              <a:rPr lang="en-US" smtClean="0">
                <a:cs typeface="Arial" charset="0"/>
              </a:rPr>
              <a:pPr/>
              <a:t>53</a:t>
            </a:fld>
            <a:endParaRPr lang="en-US" smtClean="0">
              <a:cs typeface="Arial" charset="0"/>
            </a:endParaRPr>
          </a:p>
        </p:txBody>
      </p:sp>
    </p:spTree>
    <p:extLst>
      <p:ext uri="{BB962C8B-B14F-4D97-AF65-F5344CB8AC3E}">
        <p14:creationId xmlns:p14="http://schemas.microsoft.com/office/powerpoint/2010/main" val="8632207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7"/>
          <p:cNvSpPr>
            <a:spLocks noGrp="1" noChangeArrowheads="1"/>
          </p:cNvSpPr>
          <p:nvPr>
            <p:ph type="sldNum" sz="quarter" idx="5"/>
          </p:nvPr>
        </p:nvSpPr>
        <p:spPr>
          <a:noFill/>
        </p:spPr>
        <p:txBody>
          <a:bodyPr/>
          <a:lstStyle/>
          <a:p>
            <a:fld id="{C416CF1B-8B61-4BE7-BE40-834A829F596C}" type="slidenum">
              <a:rPr lang="en-US" smtClean="0">
                <a:cs typeface="Arial" charset="0"/>
              </a:rPr>
              <a:pPr/>
              <a:t>57</a:t>
            </a:fld>
            <a:endParaRPr lang="en-US" smtClean="0">
              <a:cs typeface="Arial" charset="0"/>
            </a:endParaRPr>
          </a:p>
        </p:txBody>
      </p:sp>
      <p:sp>
        <p:nvSpPr>
          <p:cNvPr id="91138" name="Rectangle 2"/>
          <p:cNvSpPr>
            <a:spLocks noGrp="1" noRot="1" noChangeAspect="1" noChangeArrowheads="1" noTextEdit="1"/>
          </p:cNvSpPr>
          <p:nvPr>
            <p:ph type="sldImg"/>
          </p:nvPr>
        </p:nvSpPr>
        <p:spPr>
          <a:ln/>
        </p:spPr>
      </p:sp>
      <p:sp>
        <p:nvSpPr>
          <p:cNvPr id="91139"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3762059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Slide Image Placeholder 1"/>
          <p:cNvSpPr>
            <a:spLocks noGrp="1" noRot="1" noChangeAspect="1"/>
          </p:cNvSpPr>
          <p:nvPr>
            <p:ph type="sldImg"/>
          </p:nvPr>
        </p:nvSpPr>
        <p:spPr>
          <a:ln/>
        </p:spPr>
      </p:sp>
      <p:sp>
        <p:nvSpPr>
          <p:cNvPr id="93186" name="Notes Placeholder 2"/>
          <p:cNvSpPr>
            <a:spLocks noGrp="1"/>
          </p:cNvSpPr>
          <p:nvPr>
            <p:ph type="body" idx="1"/>
          </p:nvPr>
        </p:nvSpPr>
        <p:spPr>
          <a:noFill/>
          <a:ln/>
        </p:spPr>
        <p:txBody>
          <a:bodyPr/>
          <a:lstStyle/>
          <a:p>
            <a:endParaRPr lang="en-US" smtClean="0"/>
          </a:p>
        </p:txBody>
      </p:sp>
      <p:sp>
        <p:nvSpPr>
          <p:cNvPr id="93187" name="Slide Number Placeholder 3"/>
          <p:cNvSpPr>
            <a:spLocks noGrp="1"/>
          </p:cNvSpPr>
          <p:nvPr>
            <p:ph type="sldNum" sz="quarter" idx="5"/>
          </p:nvPr>
        </p:nvSpPr>
        <p:spPr>
          <a:noFill/>
        </p:spPr>
        <p:txBody>
          <a:bodyPr/>
          <a:lstStyle/>
          <a:p>
            <a:fld id="{FE728C71-1859-4E81-BBF6-A15254073787}" type="slidenum">
              <a:rPr lang="en-US" smtClean="0">
                <a:cs typeface="Arial" charset="0"/>
              </a:rPr>
              <a:pPr/>
              <a:t>58</a:t>
            </a:fld>
            <a:endParaRPr lang="en-US" smtClean="0">
              <a:cs typeface="Arial" charset="0"/>
            </a:endParaRPr>
          </a:p>
        </p:txBody>
      </p:sp>
    </p:spTree>
    <p:extLst>
      <p:ext uri="{BB962C8B-B14F-4D97-AF65-F5344CB8AC3E}">
        <p14:creationId xmlns:p14="http://schemas.microsoft.com/office/powerpoint/2010/main" val="3976542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C774E67-A56C-440B-A5C1-9508F1299C09}" type="slidenum">
              <a:rPr lang="en-US"/>
              <a:pPr/>
              <a:t>5</a:t>
            </a:fld>
            <a:endParaRPr lang="en-US"/>
          </a:p>
        </p:txBody>
      </p:sp>
      <p:sp>
        <p:nvSpPr>
          <p:cNvPr id="212994" name="Rectangle 2"/>
          <p:cNvSpPr>
            <a:spLocks noGrp="1" noRot="1" noChangeAspect="1" noChangeArrowheads="1" noTextEdit="1"/>
          </p:cNvSpPr>
          <p:nvPr>
            <p:ph type="sldImg"/>
          </p:nvPr>
        </p:nvSpPr>
        <p:spPr>
          <a:ln/>
        </p:spPr>
      </p:sp>
      <p:sp>
        <p:nvSpPr>
          <p:cNvPr id="212995"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748364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25D9302-B7CA-4F04-8F6E-B86966358CE3}" type="slidenum">
              <a:rPr lang="en-US"/>
              <a:pPr/>
              <a:t>6</a:t>
            </a:fld>
            <a:endParaRPr lang="en-US"/>
          </a:p>
        </p:txBody>
      </p:sp>
      <p:sp>
        <p:nvSpPr>
          <p:cNvPr id="215042" name="Rectangle 2"/>
          <p:cNvSpPr>
            <a:spLocks noGrp="1" noRot="1" noChangeAspect="1" noChangeArrowheads="1" noTextEdit="1"/>
          </p:cNvSpPr>
          <p:nvPr>
            <p:ph type="sldImg"/>
          </p:nvPr>
        </p:nvSpPr>
        <p:spPr>
          <a:ln/>
        </p:spPr>
      </p:sp>
      <p:sp>
        <p:nvSpPr>
          <p:cNvPr id="215043" name="Rectangle 3"/>
          <p:cNvSpPr>
            <a:spLocks noGrp="1" noChangeArrowheads="1"/>
          </p:cNvSpPr>
          <p:nvPr>
            <p:ph type="body" idx="1"/>
          </p:nvPr>
        </p:nvSpPr>
        <p:spPr/>
        <p:txBody>
          <a:bodyPr/>
          <a:lstStyle/>
          <a:p>
            <a:pPr>
              <a:spcBef>
                <a:spcPct val="50000"/>
              </a:spcBef>
            </a:pPr>
            <a:r>
              <a:rPr lang="en-US" dirty="0"/>
              <a:t>Attributes are </a:t>
            </a:r>
            <a:r>
              <a:rPr lang="en-US" i="1" dirty="0"/>
              <a:t>contextual</a:t>
            </a:r>
            <a:r>
              <a:rPr lang="en-US" dirty="0"/>
              <a:t> – they are items of interest to a specific organization.  What one org wants to </a:t>
            </a:r>
            <a:r>
              <a:rPr lang="en-US" dirty="0" smtClean="0"/>
              <a:t>track, </a:t>
            </a:r>
            <a:r>
              <a:rPr lang="en-US" dirty="0"/>
              <a:t>another might not care about.</a:t>
            </a:r>
          </a:p>
          <a:p>
            <a:endParaRPr lang="en-US" dirty="0"/>
          </a:p>
        </p:txBody>
      </p:sp>
    </p:spTree>
    <p:extLst>
      <p:ext uri="{BB962C8B-B14F-4D97-AF65-F5344CB8AC3E}">
        <p14:creationId xmlns:p14="http://schemas.microsoft.com/office/powerpoint/2010/main" val="33893738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75FCAF-7DC5-4377-B8D5-BA5A729454B0}" type="slidenum">
              <a:rPr lang="en-US"/>
              <a:pPr/>
              <a:t>7</a:t>
            </a:fld>
            <a:endParaRPr lang="en-US"/>
          </a:p>
        </p:txBody>
      </p:sp>
      <p:sp>
        <p:nvSpPr>
          <p:cNvPr id="219138" name="Rectangle 2"/>
          <p:cNvSpPr>
            <a:spLocks noGrp="1" noRot="1" noChangeAspect="1" noChangeArrowheads="1" noTextEdit="1"/>
          </p:cNvSpPr>
          <p:nvPr>
            <p:ph type="sldImg"/>
          </p:nvPr>
        </p:nvSpPr>
        <p:spPr>
          <a:ln/>
        </p:spPr>
      </p:sp>
      <p:sp>
        <p:nvSpPr>
          <p:cNvPr id="21913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215704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95DED2B-E52E-4AFD-A526-C09E14088F21}" type="slidenum">
              <a:rPr lang="en-US"/>
              <a:pPr/>
              <a:t>8</a:t>
            </a:fld>
            <a:endParaRPr lang="en-US"/>
          </a:p>
        </p:txBody>
      </p:sp>
      <p:sp>
        <p:nvSpPr>
          <p:cNvPr id="221186" name="Rectangle 2"/>
          <p:cNvSpPr>
            <a:spLocks noGrp="1" noRot="1" noChangeAspect="1" noChangeArrowheads="1" noTextEdit="1"/>
          </p:cNvSpPr>
          <p:nvPr>
            <p:ph type="sldImg"/>
          </p:nvPr>
        </p:nvSpPr>
        <p:spPr>
          <a:ln/>
        </p:spPr>
      </p:sp>
      <p:sp>
        <p:nvSpPr>
          <p:cNvPr id="221187"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2193975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Normalization is the process</a:t>
            </a:r>
            <a:r>
              <a:rPr lang="en-US" baseline="0" dirty="0" smtClean="0"/>
              <a:t> of organizing data in a database. This includes creating tables and establishing relationships between those tables and establishing relationships between those tables according to rules designed both to protect the data and to make the database more flexible by eliminating redundancy and inconsistent dependency.</a:t>
            </a:r>
            <a:endParaRPr lang="en-US" dirty="0"/>
          </a:p>
        </p:txBody>
      </p:sp>
      <p:sp>
        <p:nvSpPr>
          <p:cNvPr id="4" name="Slide Number Placeholder 3"/>
          <p:cNvSpPr>
            <a:spLocks noGrp="1"/>
          </p:cNvSpPr>
          <p:nvPr>
            <p:ph type="sldNum" sz="quarter" idx="10"/>
          </p:nvPr>
        </p:nvSpPr>
        <p:spPr/>
        <p:txBody>
          <a:bodyPr/>
          <a:lstStyle/>
          <a:p>
            <a:pPr>
              <a:defRPr/>
            </a:pPr>
            <a:fld id="{159EFBCD-791E-4C91-9C6C-5E6E74AC789A}" type="slidenum">
              <a:rPr lang="en-US" smtClean="0"/>
              <a:pPr>
                <a:defRPr/>
              </a:pPr>
              <a:t>10</a:t>
            </a:fld>
            <a:endParaRPr lang="en-US"/>
          </a:p>
        </p:txBody>
      </p:sp>
    </p:spTree>
    <p:extLst>
      <p:ext uri="{BB962C8B-B14F-4D97-AF65-F5344CB8AC3E}">
        <p14:creationId xmlns:p14="http://schemas.microsoft.com/office/powerpoint/2010/main" val="2670529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a:spLocks noGrp="1" noChangeArrowheads="1"/>
          </p:cNvSpPr>
          <p:nvPr>
            <p:ph type="sldNum" sz="quarter" idx="5"/>
          </p:nvPr>
        </p:nvSpPr>
        <p:spPr>
          <a:noFill/>
        </p:spPr>
        <p:txBody>
          <a:bodyPr/>
          <a:lstStyle/>
          <a:p>
            <a:fld id="{1FE218DA-D6C1-4A97-B753-27F0B28084AB}" type="slidenum">
              <a:rPr lang="en-US" smtClean="0">
                <a:cs typeface="Arial" charset="0"/>
              </a:rPr>
              <a:pPr/>
              <a:t>15</a:t>
            </a:fld>
            <a:endParaRPr lang="en-US" smtClean="0">
              <a:cs typeface="Arial" charset="0"/>
            </a:endParaRPr>
          </a:p>
        </p:txBody>
      </p:sp>
      <p:sp>
        <p:nvSpPr>
          <p:cNvPr id="24578" name="Rectangle 2"/>
          <p:cNvSpPr>
            <a:spLocks noGrp="1" noRot="1" noChangeAspect="1" noChangeArrowheads="1" noTextEdit="1"/>
          </p:cNvSpPr>
          <p:nvPr>
            <p:ph type="sldImg"/>
          </p:nvPr>
        </p:nvSpPr>
        <p:spPr>
          <a:ln cap="flat"/>
        </p:spPr>
      </p:sp>
      <p:sp>
        <p:nvSpPr>
          <p:cNvPr id="24579"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065765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5" name="Group 24"/>
          <p:cNvGrpSpPr/>
          <p:nvPr/>
        </p:nvGrpSpPr>
        <p:grpSpPr>
          <a:xfrm>
            <a:off x="203200" y="0"/>
            <a:ext cx="3778250" cy="6858001"/>
            <a:chOff x="203200" y="0"/>
            <a:chExt cx="3778250" cy="6858001"/>
          </a:xfrm>
        </p:grpSpPr>
        <p:sp>
          <p:nvSpPr>
            <p:cNvPr id="14" name="Freeform 6"/>
            <p:cNvSpPr/>
            <p:nvPr/>
          </p:nvSpPr>
          <p:spPr bwMode="auto">
            <a:xfrm>
              <a:off x="641350" y="0"/>
              <a:ext cx="1365250" cy="3971925"/>
            </a:xfrm>
            <a:custGeom>
              <a:avLst/>
              <a:gdLst/>
              <a:ahLst/>
              <a:cxnLst/>
              <a:rect l="0" t="0" r="r" b="b"/>
              <a:pathLst>
                <a:path w="860" h="2502">
                  <a:moveTo>
                    <a:pt x="0" y="2445"/>
                  </a:moveTo>
                  <a:lnTo>
                    <a:pt x="228" y="2502"/>
                  </a:lnTo>
                  <a:lnTo>
                    <a:pt x="860" y="0"/>
                  </a:lnTo>
                  <a:lnTo>
                    <a:pt x="620" y="0"/>
                  </a:lnTo>
                  <a:lnTo>
                    <a:pt x="0" y="2445"/>
                  </a:lnTo>
                  <a:close/>
                </a:path>
              </a:pathLst>
            </a:custGeom>
            <a:solidFill>
              <a:schemeClr val="accent1"/>
            </a:solidFill>
            <a:ln>
              <a:noFill/>
            </a:ln>
          </p:spPr>
        </p:sp>
        <p:sp>
          <p:nvSpPr>
            <p:cNvPr id="15" name="Freeform 7"/>
            <p:cNvSpPr/>
            <p:nvPr/>
          </p:nvSpPr>
          <p:spPr bwMode="auto">
            <a:xfrm>
              <a:off x="203200" y="0"/>
              <a:ext cx="1336675" cy="3862388"/>
            </a:xfrm>
            <a:custGeom>
              <a:avLst/>
              <a:gdLst/>
              <a:ahLst/>
              <a:cxnLst/>
              <a:rect l="0" t="0" r="r" b="b"/>
              <a:pathLst>
                <a:path w="842" h="2433">
                  <a:moveTo>
                    <a:pt x="842" y="0"/>
                  </a:moveTo>
                  <a:lnTo>
                    <a:pt x="602" y="0"/>
                  </a:lnTo>
                  <a:lnTo>
                    <a:pt x="0" y="2376"/>
                  </a:lnTo>
                  <a:lnTo>
                    <a:pt x="228" y="2433"/>
                  </a:lnTo>
                  <a:lnTo>
                    <a:pt x="842" y="0"/>
                  </a:lnTo>
                  <a:close/>
                </a:path>
              </a:pathLst>
            </a:custGeom>
            <a:solidFill>
              <a:schemeClr val="tx1">
                <a:lumMod val="65000"/>
                <a:lumOff val="35000"/>
              </a:schemeClr>
            </a:solidFill>
            <a:ln>
              <a:noFill/>
            </a:ln>
          </p:spPr>
        </p:sp>
        <p:sp>
          <p:nvSpPr>
            <p:cNvPr id="16" name="Freeform 8"/>
            <p:cNvSpPr/>
            <p:nvPr/>
          </p:nvSpPr>
          <p:spPr bwMode="auto">
            <a:xfrm>
              <a:off x="207963" y="3776663"/>
              <a:ext cx="1936750" cy="3081338"/>
            </a:xfrm>
            <a:custGeom>
              <a:avLst/>
              <a:gdLst/>
              <a:ahLst/>
              <a:cxnLst/>
              <a:rect l="0" t="0" r="r" b="b"/>
              <a:pathLst>
                <a:path w="1220" h="1941">
                  <a:moveTo>
                    <a:pt x="0" y="0"/>
                  </a:moveTo>
                  <a:lnTo>
                    <a:pt x="1166" y="1941"/>
                  </a:lnTo>
                  <a:lnTo>
                    <a:pt x="1220" y="1941"/>
                  </a:lnTo>
                  <a:lnTo>
                    <a:pt x="0" y="0"/>
                  </a:lnTo>
                  <a:close/>
                </a:path>
              </a:pathLst>
            </a:custGeom>
            <a:solidFill>
              <a:schemeClr val="tx1">
                <a:lumMod val="85000"/>
                <a:lumOff val="15000"/>
              </a:schemeClr>
            </a:solidFill>
            <a:ln>
              <a:noFill/>
            </a:ln>
          </p:spPr>
        </p:sp>
        <p:sp>
          <p:nvSpPr>
            <p:cNvPr id="20" name="Freeform 9"/>
            <p:cNvSpPr/>
            <p:nvPr/>
          </p:nvSpPr>
          <p:spPr bwMode="auto">
            <a:xfrm>
              <a:off x="646113" y="3886200"/>
              <a:ext cx="2373313" cy="2971800"/>
            </a:xfrm>
            <a:custGeom>
              <a:avLst/>
              <a:gdLst/>
              <a:ahLst/>
              <a:cxnLst/>
              <a:rect l="0" t="0" r="r" b="b"/>
              <a:pathLst>
                <a:path w="1495" h="1872">
                  <a:moveTo>
                    <a:pt x="1495" y="1872"/>
                  </a:moveTo>
                  <a:lnTo>
                    <a:pt x="0" y="0"/>
                  </a:lnTo>
                  <a:lnTo>
                    <a:pt x="1442" y="1872"/>
                  </a:lnTo>
                  <a:lnTo>
                    <a:pt x="1495" y="1872"/>
                  </a:lnTo>
                  <a:close/>
                </a:path>
              </a:pathLst>
            </a:custGeom>
            <a:solidFill>
              <a:schemeClr val="accent1">
                <a:lumMod val="50000"/>
              </a:schemeClr>
            </a:solidFill>
            <a:ln>
              <a:noFill/>
            </a:ln>
          </p:spPr>
        </p:sp>
        <p:sp>
          <p:nvSpPr>
            <p:cNvPr id="21" name="Freeform 10"/>
            <p:cNvSpPr/>
            <p:nvPr/>
          </p:nvSpPr>
          <p:spPr bwMode="auto">
            <a:xfrm>
              <a:off x="641350" y="3881438"/>
              <a:ext cx="3340100" cy="2976563"/>
            </a:xfrm>
            <a:custGeom>
              <a:avLst/>
              <a:gdLst/>
              <a:ahLst/>
              <a:cxnLst/>
              <a:rect l="0" t="0" r="r" b="b"/>
              <a:pathLst>
                <a:path w="2104" h="1875">
                  <a:moveTo>
                    <a:pt x="0" y="0"/>
                  </a:moveTo>
                  <a:lnTo>
                    <a:pt x="3" y="3"/>
                  </a:lnTo>
                  <a:lnTo>
                    <a:pt x="1498" y="1875"/>
                  </a:lnTo>
                  <a:lnTo>
                    <a:pt x="2104" y="1875"/>
                  </a:lnTo>
                  <a:lnTo>
                    <a:pt x="228" y="57"/>
                  </a:lnTo>
                  <a:lnTo>
                    <a:pt x="0" y="0"/>
                  </a:lnTo>
                  <a:close/>
                </a:path>
              </a:pathLst>
            </a:custGeom>
            <a:solidFill>
              <a:schemeClr val="accent1">
                <a:lumMod val="75000"/>
              </a:schemeClr>
            </a:solidFill>
            <a:ln>
              <a:noFill/>
            </a:ln>
          </p:spPr>
        </p:sp>
        <p:sp>
          <p:nvSpPr>
            <p:cNvPr id="22" name="Freeform 11"/>
            <p:cNvSpPr/>
            <p:nvPr/>
          </p:nvSpPr>
          <p:spPr bwMode="auto">
            <a:xfrm>
              <a:off x="203200" y="3771900"/>
              <a:ext cx="2660650" cy="3086100"/>
            </a:xfrm>
            <a:custGeom>
              <a:avLst/>
              <a:gdLst/>
              <a:ahLst/>
              <a:cxnLst/>
              <a:rect l="0" t="0" r="r" b="b"/>
              <a:pathLst>
                <a:path w="1676" h="1944">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1739673" y="914401"/>
            <a:ext cx="6947127" cy="3488266"/>
          </a:xfrm>
        </p:spPr>
        <p:txBody>
          <a:bodyPr anchor="b">
            <a:normAutofit/>
          </a:bodyPr>
          <a:lstStyle>
            <a:lvl1pPr algn="r">
              <a:defRPr sz="5400" baseline="0">
                <a:solidFill>
                  <a:schemeClr val="tx1"/>
                </a:solidFill>
                <a:effectLst/>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2924238" y="4402666"/>
            <a:ext cx="5762563" cy="1364531"/>
          </a:xfrm>
        </p:spPr>
        <p:txBody>
          <a:bodyPr anchor="t">
            <a:normAutofit/>
          </a:bodyPr>
          <a:lstStyle>
            <a:lvl1pPr marL="0" indent="0" algn="r">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325773" y="6117336"/>
            <a:ext cx="857473" cy="365125"/>
          </a:xfrm>
        </p:spPr>
        <p:txBody>
          <a:bodyPr/>
          <a:lstStyle/>
          <a:p>
            <a:fld id="{B61BEF0D-F0BB-DE4B-95CE-6DB70DBA9567}" type="datetimeFigureOut">
              <a:rPr lang="en-US" smtClean="0"/>
              <a:pPr/>
              <a:t>9/8/2015</a:t>
            </a:fld>
            <a:endParaRPr lang="en-US" dirty="0"/>
          </a:p>
        </p:txBody>
      </p:sp>
      <p:sp>
        <p:nvSpPr>
          <p:cNvPr id="5" name="Footer Placeholder 4"/>
          <p:cNvSpPr>
            <a:spLocks noGrp="1"/>
          </p:cNvSpPr>
          <p:nvPr>
            <p:ph type="ftr" sz="quarter" idx="11"/>
          </p:nvPr>
        </p:nvSpPr>
        <p:spPr>
          <a:xfrm>
            <a:off x="3623733" y="6117336"/>
            <a:ext cx="3609438" cy="365125"/>
          </a:xfrm>
        </p:spPr>
        <p:txBody>
          <a:bodyPr/>
          <a:lstStyle/>
          <a:p>
            <a:endParaRPr lang="en-US" dirty="0"/>
          </a:p>
        </p:txBody>
      </p:sp>
      <p:sp>
        <p:nvSpPr>
          <p:cNvPr id="6" name="Slide Number Placeholder 5"/>
          <p:cNvSpPr>
            <a:spLocks noGrp="1"/>
          </p:cNvSpPr>
          <p:nvPr>
            <p:ph type="sldNum" sz="quarter" idx="12"/>
          </p:nvPr>
        </p:nvSpPr>
        <p:spPr>
          <a:xfrm>
            <a:off x="8275320" y="6117336"/>
            <a:ext cx="411480" cy="365125"/>
          </a:xfrm>
        </p:spPr>
        <p:txBody>
          <a:bodyPr/>
          <a:lstStyle/>
          <a:p>
            <a:fld id="{D57F1E4F-1CFF-5643-939E-217C01CDF565}" type="slidenum">
              <a:rPr lang="en-US" smtClean="0"/>
              <a:pPr/>
              <a:t>‹#›</a:t>
            </a:fld>
            <a:endParaRPr lang="en-US" dirty="0"/>
          </a:p>
        </p:txBody>
      </p:sp>
      <p:sp>
        <p:nvSpPr>
          <p:cNvPr id="23" name="Freeform 12"/>
          <p:cNvSpPr/>
          <p:nvPr/>
        </p:nvSpPr>
        <p:spPr bwMode="auto">
          <a:xfrm>
            <a:off x="203200" y="3771900"/>
            <a:ext cx="361950" cy="90488"/>
          </a:xfrm>
          <a:custGeom>
            <a:avLst/>
            <a:gdLst/>
            <a:ahLst/>
            <a:cxnLst/>
            <a:rect l="0" t="0" r="r" b="b"/>
            <a:pathLst>
              <a:path w="228" h="57">
                <a:moveTo>
                  <a:pt x="228" y="57"/>
                </a:moveTo>
                <a:lnTo>
                  <a:pt x="0" y="0"/>
                </a:lnTo>
                <a:lnTo>
                  <a:pt x="222" y="54"/>
                </a:lnTo>
                <a:lnTo>
                  <a:pt x="228" y="57"/>
                </a:lnTo>
                <a:close/>
              </a:path>
            </a:pathLst>
          </a:custGeom>
          <a:solidFill>
            <a:srgbClr val="29ABE2"/>
          </a:solid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3"/>
          <p:cNvSpPr/>
          <p:nvPr/>
        </p:nvSpPr>
        <p:spPr bwMode="auto">
          <a:xfrm>
            <a:off x="560388" y="3867150"/>
            <a:ext cx="61913" cy="80963"/>
          </a:xfrm>
          <a:custGeom>
            <a:avLst/>
            <a:gdLst/>
            <a:ahLst/>
            <a:cxnLst/>
            <a:rect l="0" t="0" r="r" b="b"/>
            <a:pathLst>
              <a:path w="39" h="51">
                <a:moveTo>
                  <a:pt x="0" y="0"/>
                </a:moveTo>
                <a:lnTo>
                  <a:pt x="39" y="51"/>
                </a:lnTo>
                <a:lnTo>
                  <a:pt x="3" y="0"/>
                </a:lnTo>
                <a:lnTo>
                  <a:pt x="0" y="0"/>
                </a:lnTo>
                <a:close/>
              </a:path>
            </a:pathLst>
          </a:custGeom>
          <a:solidFill>
            <a:srgbClr val="29ABE2"/>
          </a:solidFill>
          <a:ln>
            <a:noFill/>
          </a:ln>
          <a:extLst>
            <a:ext uri="{91240B29-F687-4F45-9708-019B960494DF}">
              <a14:hiddenLine xmlns:a14="http://schemas.microsoft.com/office/drawing/2010/main" w="9525">
                <a:solidFill>
                  <a:srgbClr val="000000"/>
                </a:solidFill>
                <a:round/>
                <a:headEnd/>
                <a:tailEnd/>
              </a14:hiddenLine>
            </a:ext>
          </a:extLst>
        </p:spPr>
      </p:sp>
    </p:spTree>
    <p:extLst>
      <p:ext uri="{BB962C8B-B14F-4D97-AF65-F5344CB8AC3E}">
        <p14:creationId xmlns:p14="http://schemas.microsoft.com/office/powerpoint/2010/main" val="202887476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3" y="4732865"/>
            <a:ext cx="751599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789975" y="932112"/>
            <a:ext cx="6171065"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13523" y="5299603"/>
            <a:ext cx="751599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908256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685800"/>
            <a:ext cx="751599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13524" y="4343400"/>
            <a:ext cx="7515992"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41618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598235" y="3428999"/>
            <a:ext cx="6631128"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113523" y="4343400"/>
            <a:ext cx="751599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938943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3525" y="3308581"/>
            <a:ext cx="751598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13524" y="4777381"/>
            <a:ext cx="751599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775702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13525" y="3886200"/>
            <a:ext cx="751599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13524" y="4775200"/>
            <a:ext cx="751599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65246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190900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587120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1393" y="685800"/>
            <a:ext cx="1328123"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13524" y="685800"/>
            <a:ext cx="6016373"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680696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0"/>
            <a:ext cx="7704667" cy="990599"/>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982133" y="1295400"/>
            <a:ext cx="7704667" cy="4704416"/>
          </a:xfrm>
        </p:spPr>
        <p:txBody>
          <a:bodyPr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344329" y="6108173"/>
            <a:ext cx="857473" cy="365125"/>
          </a:xfrm>
        </p:spPr>
        <p:txBody>
          <a:bodyPr/>
          <a:lstStyle/>
          <a:p>
            <a:fld id="{B61BEF0D-F0BB-DE4B-95CE-6DB70DBA9567}" type="datetimeFigureOut">
              <a:rPr lang="en-US" smtClean="0"/>
              <a:pPr/>
              <a:t>9/8/2015</a:t>
            </a:fld>
            <a:endParaRPr lang="en-US" dirty="0"/>
          </a:p>
        </p:txBody>
      </p:sp>
      <p:sp>
        <p:nvSpPr>
          <p:cNvPr id="5" name="Footer Placeholder 4"/>
          <p:cNvSpPr>
            <a:spLocks noGrp="1"/>
          </p:cNvSpPr>
          <p:nvPr>
            <p:ph type="ftr" sz="quarter" idx="11"/>
          </p:nvPr>
        </p:nvSpPr>
        <p:spPr>
          <a:xfrm>
            <a:off x="1972647" y="6108173"/>
            <a:ext cx="5314517" cy="365125"/>
          </a:xfrm>
        </p:spPr>
        <p:txBody>
          <a:bodyPr/>
          <a:lstStyle/>
          <a:p>
            <a:endParaRPr lang="en-US" dirty="0"/>
          </a:p>
        </p:txBody>
      </p:sp>
      <p:sp>
        <p:nvSpPr>
          <p:cNvPr id="6" name="Slide Number Placeholder 5"/>
          <p:cNvSpPr>
            <a:spLocks noGrp="1"/>
          </p:cNvSpPr>
          <p:nvPr>
            <p:ph type="sldNum" sz="quarter" idx="12"/>
          </p:nvPr>
        </p:nvSpPr>
        <p:spPr>
          <a:xfrm>
            <a:off x="8258967" y="6108173"/>
            <a:ext cx="427833"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82613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86995" y="2666998"/>
            <a:ext cx="6699805" cy="2360071"/>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986998" y="5027070"/>
            <a:ext cx="6699802"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273317" y="6116070"/>
            <a:ext cx="413483"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24311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685801"/>
            <a:ext cx="7704667"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82133" y="2667000"/>
            <a:ext cx="3739896" cy="336867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946904" y="2667000"/>
            <a:ext cx="3739896" cy="334682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5735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329481" y="2658533"/>
            <a:ext cx="3456291"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13523"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161710" y="2667000"/>
            <a:ext cx="3467806"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957266"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930122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88215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98402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1600200"/>
            <a:ext cx="2662534"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3947553" y="685800"/>
            <a:ext cx="4681962"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3524" y="2971800"/>
            <a:ext cx="2662534"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21510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2332" y="1752599"/>
            <a:ext cx="4070679"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5697495" y="914400"/>
            <a:ext cx="2461371"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12332" y="3124199"/>
            <a:ext cx="4070679"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9/8/2015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34968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4" name="Group 13"/>
          <p:cNvGrpSpPr/>
          <p:nvPr/>
        </p:nvGrpSpPr>
        <p:grpSpPr>
          <a:xfrm>
            <a:off x="0" y="0"/>
            <a:ext cx="2132013" cy="6858001"/>
            <a:chOff x="0" y="0"/>
            <a:chExt cx="2132013" cy="6858001"/>
          </a:xfrm>
        </p:grpSpPr>
        <p:sp>
          <p:nvSpPr>
            <p:cNvPr id="15" name="Freeform 6"/>
            <p:cNvSpPr/>
            <p:nvPr/>
          </p:nvSpPr>
          <p:spPr bwMode="auto">
            <a:xfrm>
              <a:off x="0" y="0"/>
              <a:ext cx="1073150" cy="5291138"/>
            </a:xfrm>
            <a:custGeom>
              <a:avLst/>
              <a:gdLst/>
              <a:ahLst/>
              <a:cxnLst/>
              <a:rect l="0" t="0" r="r" b="b"/>
              <a:pathLst>
                <a:path w="676" h="3333">
                  <a:moveTo>
                    <a:pt x="0" y="3132"/>
                  </a:moveTo>
                  <a:lnTo>
                    <a:pt x="0" y="3312"/>
                  </a:lnTo>
                  <a:lnTo>
                    <a:pt x="126" y="3333"/>
                  </a:lnTo>
                  <a:lnTo>
                    <a:pt x="676" y="0"/>
                  </a:lnTo>
                  <a:lnTo>
                    <a:pt x="514" y="0"/>
                  </a:lnTo>
                  <a:lnTo>
                    <a:pt x="0" y="3132"/>
                  </a:lnTo>
                  <a:close/>
                </a:path>
              </a:pathLst>
            </a:custGeom>
            <a:solidFill>
              <a:schemeClr val="accent1"/>
            </a:solidFill>
            <a:ln>
              <a:noFill/>
            </a:ln>
          </p:spPr>
        </p:sp>
        <p:sp>
          <p:nvSpPr>
            <p:cNvPr id="16" name="Freeform 7"/>
            <p:cNvSpPr/>
            <p:nvPr/>
          </p:nvSpPr>
          <p:spPr bwMode="auto">
            <a:xfrm>
              <a:off x="0" y="0"/>
              <a:ext cx="758825" cy="4624388"/>
            </a:xfrm>
            <a:custGeom>
              <a:avLst/>
              <a:gdLst/>
              <a:ahLst/>
              <a:cxnLst/>
              <a:rect l="0" t="0" r="r" b="b"/>
              <a:pathLst>
                <a:path w="478" h="2913">
                  <a:moveTo>
                    <a:pt x="478" y="0"/>
                  </a:moveTo>
                  <a:lnTo>
                    <a:pt x="318" y="0"/>
                  </a:lnTo>
                  <a:lnTo>
                    <a:pt x="0" y="1938"/>
                  </a:lnTo>
                  <a:lnTo>
                    <a:pt x="0" y="2913"/>
                  </a:lnTo>
                  <a:lnTo>
                    <a:pt x="478" y="0"/>
                  </a:lnTo>
                  <a:close/>
                </a:path>
              </a:pathLst>
            </a:custGeom>
            <a:solidFill>
              <a:schemeClr val="tx1">
                <a:lumMod val="65000"/>
                <a:lumOff val="35000"/>
              </a:schemeClr>
            </a:solidFill>
            <a:ln>
              <a:noFill/>
            </a:ln>
          </p:spPr>
        </p:sp>
        <p:sp>
          <p:nvSpPr>
            <p:cNvPr id="17" name="Freeform 8"/>
            <p:cNvSpPr/>
            <p:nvPr/>
          </p:nvSpPr>
          <p:spPr bwMode="auto">
            <a:xfrm>
              <a:off x="0" y="5662613"/>
              <a:ext cx="906463" cy="1195388"/>
            </a:xfrm>
            <a:custGeom>
              <a:avLst/>
              <a:gdLst/>
              <a:ahLst/>
              <a:cxnLst/>
              <a:rect l="0" t="0" r="r" b="b"/>
              <a:pathLst>
                <a:path w="571" h="753">
                  <a:moveTo>
                    <a:pt x="0" y="0"/>
                  </a:moveTo>
                  <a:lnTo>
                    <a:pt x="0" y="12"/>
                  </a:lnTo>
                  <a:lnTo>
                    <a:pt x="538" y="753"/>
                  </a:lnTo>
                  <a:lnTo>
                    <a:pt x="571" y="753"/>
                  </a:lnTo>
                  <a:lnTo>
                    <a:pt x="0" y="0"/>
                  </a:lnTo>
                  <a:close/>
                </a:path>
              </a:pathLst>
            </a:custGeom>
            <a:solidFill>
              <a:schemeClr val="tx1">
                <a:lumMod val="85000"/>
                <a:lumOff val="15000"/>
              </a:schemeClr>
            </a:solidFill>
            <a:ln>
              <a:noFill/>
            </a:ln>
          </p:spPr>
        </p:sp>
        <p:sp>
          <p:nvSpPr>
            <p:cNvPr id="18" name="Freeform 9"/>
            <p:cNvSpPr/>
            <p:nvPr/>
          </p:nvSpPr>
          <p:spPr bwMode="auto">
            <a:xfrm>
              <a:off x="0" y="5295900"/>
              <a:ext cx="1487488" cy="1562100"/>
            </a:xfrm>
            <a:custGeom>
              <a:avLst/>
              <a:gdLst/>
              <a:ahLst/>
              <a:cxnLst/>
              <a:rect l="0" t="0" r="r" b="b"/>
              <a:pathLst>
                <a:path w="937" h="984">
                  <a:moveTo>
                    <a:pt x="0" y="0"/>
                  </a:moveTo>
                  <a:lnTo>
                    <a:pt x="0" y="3"/>
                  </a:lnTo>
                  <a:lnTo>
                    <a:pt x="901" y="984"/>
                  </a:lnTo>
                  <a:lnTo>
                    <a:pt x="937" y="984"/>
                  </a:lnTo>
                  <a:lnTo>
                    <a:pt x="0" y="0"/>
                  </a:lnTo>
                  <a:close/>
                </a:path>
              </a:pathLst>
            </a:custGeom>
            <a:solidFill>
              <a:schemeClr val="accent1">
                <a:lumMod val="50000"/>
              </a:schemeClr>
            </a:solidFill>
            <a:ln>
              <a:noFill/>
            </a:ln>
          </p:spPr>
        </p:sp>
        <p:sp>
          <p:nvSpPr>
            <p:cNvPr id="19" name="Freeform 10"/>
            <p:cNvSpPr/>
            <p:nvPr/>
          </p:nvSpPr>
          <p:spPr bwMode="auto">
            <a:xfrm>
              <a:off x="0" y="5257800"/>
              <a:ext cx="2132013" cy="1600200"/>
            </a:xfrm>
            <a:custGeom>
              <a:avLst/>
              <a:gdLst/>
              <a:ahLst/>
              <a:cxnLst/>
              <a:rect l="0" t="0" r="r" b="b"/>
              <a:pathLst>
                <a:path w="1343" h="1008">
                  <a:moveTo>
                    <a:pt x="0" y="24"/>
                  </a:moveTo>
                  <a:lnTo>
                    <a:pt x="937" y="1008"/>
                  </a:lnTo>
                  <a:lnTo>
                    <a:pt x="1343" y="1008"/>
                  </a:lnTo>
                  <a:lnTo>
                    <a:pt x="126" y="21"/>
                  </a:lnTo>
                  <a:lnTo>
                    <a:pt x="0" y="0"/>
                  </a:lnTo>
                  <a:lnTo>
                    <a:pt x="0" y="24"/>
                  </a:lnTo>
                  <a:close/>
                </a:path>
              </a:pathLst>
            </a:custGeom>
            <a:solidFill>
              <a:schemeClr val="accent1">
                <a:lumMod val="75000"/>
              </a:schemeClr>
            </a:solidFill>
            <a:ln>
              <a:noFill/>
            </a:ln>
          </p:spPr>
        </p:sp>
        <p:sp>
          <p:nvSpPr>
            <p:cNvPr id="20" name="Freeform 11"/>
            <p:cNvSpPr/>
            <p:nvPr/>
          </p:nvSpPr>
          <p:spPr bwMode="auto">
            <a:xfrm>
              <a:off x="0" y="5357813"/>
              <a:ext cx="1377950" cy="1500188"/>
            </a:xfrm>
            <a:custGeom>
              <a:avLst/>
              <a:gdLst/>
              <a:ahLst/>
              <a:cxnLst/>
              <a:rect l="0" t="0" r="r" b="b"/>
              <a:pathLst>
                <a:path w="868" h="945">
                  <a:moveTo>
                    <a:pt x="0" y="192"/>
                  </a:moveTo>
                  <a:lnTo>
                    <a:pt x="571" y="945"/>
                  </a:lnTo>
                  <a:lnTo>
                    <a:pt x="868" y="945"/>
                  </a:lnTo>
                  <a:lnTo>
                    <a:pt x="0" y="0"/>
                  </a:lnTo>
                  <a:lnTo>
                    <a:pt x="0" y="192"/>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982133" y="457201"/>
            <a:ext cx="7704667" cy="1981200"/>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82134" y="2667000"/>
            <a:ext cx="7704666" cy="3356995"/>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358679" y="6116070"/>
            <a:ext cx="85747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9/8/2015</a:t>
            </a:fld>
            <a:endParaRPr lang="en-US" dirty="0"/>
          </a:p>
        </p:txBody>
      </p:sp>
      <p:sp>
        <p:nvSpPr>
          <p:cNvPr id="5" name="Footer Placeholder 4"/>
          <p:cNvSpPr>
            <a:spLocks noGrp="1"/>
          </p:cNvSpPr>
          <p:nvPr>
            <p:ph type="ftr" sz="quarter" idx="3"/>
          </p:nvPr>
        </p:nvSpPr>
        <p:spPr>
          <a:xfrm>
            <a:off x="1986997" y="6116070"/>
            <a:ext cx="531451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8273317" y="6116070"/>
            <a:ext cx="41348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64595375"/>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 id="2147483700"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pic.fsu.edu/courses/2013/fall/idc3931/AcxiomMetadata.pdf"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2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image" Target="../media/image11.emf"/></Relationships>
</file>

<file path=ppt/slides/_rels/slide2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www.teradatastudentnetwork.com/"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6"/>
          <p:cNvSpPr>
            <a:spLocks noGrp="1" noChangeArrowheads="1"/>
          </p:cNvSpPr>
          <p:nvPr>
            <p:ph type="ctrTitle"/>
          </p:nvPr>
        </p:nvSpPr>
        <p:spPr>
          <a:xfrm>
            <a:off x="304800" y="609600"/>
            <a:ext cx="8458200" cy="1981200"/>
          </a:xfrm>
        </p:spPr>
        <p:txBody>
          <a:bodyPr>
            <a:normAutofit fontScale="90000"/>
          </a:bodyPr>
          <a:lstStyle/>
          <a:p>
            <a:pPr eaLnBrk="1" hangingPunct="1">
              <a:spcBef>
                <a:spcPts val="1200"/>
              </a:spcBef>
              <a:defRPr/>
            </a:pPr>
            <a:r>
              <a:rPr lang="en-US" sz="4800" b="1" dirty="0" smtClean="0">
                <a:solidFill>
                  <a:srgbClr val="F85E08"/>
                </a:solidFill>
              </a:rPr>
              <a:t/>
            </a:r>
            <a:br>
              <a:rPr lang="en-US" sz="4800" b="1" dirty="0" smtClean="0">
                <a:solidFill>
                  <a:srgbClr val="F85E08"/>
                </a:solidFill>
              </a:rPr>
            </a:br>
            <a:r>
              <a:rPr lang="en-US" sz="4800" b="1" dirty="0">
                <a:solidFill>
                  <a:srgbClr val="F85E08"/>
                </a:solidFill>
              </a:rPr>
              <a:t/>
            </a:r>
            <a:br>
              <a:rPr lang="en-US" sz="4800" b="1" dirty="0">
                <a:solidFill>
                  <a:srgbClr val="F85E08"/>
                </a:solidFill>
              </a:rPr>
            </a:br>
            <a:r>
              <a:rPr lang="en-US" sz="4800" b="1" dirty="0" smtClean="0">
                <a:solidFill>
                  <a:srgbClr val="F85E08"/>
                </a:solidFill>
              </a:rPr>
              <a:t/>
            </a:r>
            <a:br>
              <a:rPr lang="en-US" sz="4800" b="1" dirty="0" smtClean="0">
                <a:solidFill>
                  <a:srgbClr val="F85E08"/>
                </a:solidFill>
              </a:rPr>
            </a:br>
            <a:r>
              <a:rPr lang="en-US" sz="4800" b="1" dirty="0" smtClean="0"/>
              <a:t>Business Intelligence: </a:t>
            </a:r>
            <a:br>
              <a:rPr lang="en-US" sz="4800" b="1" dirty="0" smtClean="0"/>
            </a:br>
            <a:r>
              <a:rPr lang="en-US" sz="4800" b="1" dirty="0" smtClean="0"/>
              <a:t>A Managerial Approach </a:t>
            </a:r>
            <a:br>
              <a:rPr lang="en-US" sz="4800" b="1" dirty="0" smtClean="0"/>
            </a:br>
            <a:r>
              <a:rPr lang="en-US" sz="4800" b="1" dirty="0" smtClean="0"/>
              <a:t>(3rd Edition)</a:t>
            </a:r>
            <a:endParaRPr lang="en-US" sz="4800" dirty="0"/>
          </a:p>
        </p:txBody>
      </p:sp>
      <p:sp>
        <p:nvSpPr>
          <p:cNvPr id="7176" name="Rectangle 8"/>
          <p:cNvSpPr>
            <a:spLocks noGrp="1" noChangeArrowheads="1"/>
          </p:cNvSpPr>
          <p:nvPr>
            <p:ph type="subTitle" idx="1"/>
          </p:nvPr>
        </p:nvSpPr>
        <p:spPr>
          <a:xfrm>
            <a:off x="685800" y="3733800"/>
            <a:ext cx="7848600" cy="2286000"/>
          </a:xfrm>
        </p:spPr>
        <p:txBody>
          <a:bodyPr/>
          <a:lstStyle/>
          <a:p>
            <a:pPr eaLnBrk="1" hangingPunct="1">
              <a:defRPr/>
            </a:pPr>
            <a:r>
              <a:rPr lang="en-US" sz="4000" b="1" dirty="0" smtClean="0"/>
              <a:t>Chapter 2:</a:t>
            </a:r>
          </a:p>
          <a:p>
            <a:pPr eaLnBrk="1" hangingPunct="1">
              <a:defRPr/>
            </a:pPr>
            <a:r>
              <a:rPr lang="en-US" sz="4000" b="1" dirty="0" smtClean="0"/>
              <a:t>Data Warehousing</a:t>
            </a:r>
            <a:endParaRPr lang="en-US" sz="4000" b="1" dirty="0">
              <a:solidFill>
                <a:srgbClr val="F85E08"/>
              </a:solidFill>
            </a:endParaRPr>
          </a:p>
        </p:txBody>
      </p:sp>
      <p:pic>
        <p:nvPicPr>
          <p:cNvPr id="6" name="Picture 5" descr="http://ecx.images-amazon.com/images/I/51W2Ibkm-UL._SX258_BO1,204,203,200_.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2286000"/>
            <a:ext cx="1956740" cy="2438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Good Design Standards for OLTP Databases</a:t>
            </a:r>
          </a:p>
        </p:txBody>
      </p:sp>
      <p:sp>
        <p:nvSpPr>
          <p:cNvPr id="3" name="Content Placeholder 2"/>
          <p:cNvSpPr>
            <a:spLocks noGrp="1"/>
          </p:cNvSpPr>
          <p:nvPr>
            <p:ph idx="1"/>
          </p:nvPr>
        </p:nvSpPr>
        <p:spPr>
          <a:xfrm>
            <a:off x="990600" y="1295400"/>
            <a:ext cx="7704667" cy="5105400"/>
          </a:xfrm>
        </p:spPr>
        <p:txBody>
          <a:bodyPr>
            <a:normAutofit fontScale="92500" lnSpcReduction="20000"/>
          </a:bodyPr>
          <a:lstStyle/>
          <a:p>
            <a:r>
              <a:rPr lang="en-US" dirty="0" smtClean="0"/>
              <a:t>Each Table is designed to accumulate data about one type of thing</a:t>
            </a:r>
          </a:p>
          <a:p>
            <a:pPr lvl="1"/>
            <a:r>
              <a:rPr lang="en-US" dirty="0" smtClean="0"/>
              <a:t>i.e. the columns help describe the attributes of that table and no other table</a:t>
            </a:r>
          </a:p>
          <a:p>
            <a:r>
              <a:rPr lang="en-US" dirty="0" smtClean="0"/>
              <a:t>Data for one thing is stored in only one place</a:t>
            </a:r>
          </a:p>
          <a:p>
            <a:pPr lvl="1"/>
            <a:r>
              <a:rPr lang="en-US" dirty="0" smtClean="0"/>
              <a:t>Don’t want </a:t>
            </a:r>
            <a:r>
              <a:rPr lang="en-US" dirty="0" err="1" smtClean="0"/>
              <a:t>CustomerLastName</a:t>
            </a:r>
            <a:r>
              <a:rPr lang="en-US" dirty="0" smtClean="0"/>
              <a:t> stored in multiple tables.</a:t>
            </a:r>
          </a:p>
          <a:p>
            <a:pPr lvl="1"/>
            <a:r>
              <a:rPr lang="en-US" dirty="0" smtClean="0"/>
              <a:t>If a value changes or gets deleted, you would have to alter it everywhere and we don’t need a fishing expedition.</a:t>
            </a:r>
          </a:p>
          <a:p>
            <a:pPr lvl="1"/>
            <a:r>
              <a:rPr lang="en-US" dirty="0" smtClean="0"/>
              <a:t>The better the table structure the fewer problems we have. </a:t>
            </a:r>
          </a:p>
          <a:p>
            <a:pPr lvl="1"/>
            <a:r>
              <a:rPr lang="en-US" dirty="0" smtClean="0"/>
              <a:t>The process of making the tables better is called “Normalization”</a:t>
            </a:r>
          </a:p>
          <a:p>
            <a:pPr lvl="2"/>
            <a:r>
              <a:rPr lang="en-US" dirty="0" smtClean="0"/>
              <a:t>1</a:t>
            </a:r>
            <a:r>
              <a:rPr lang="en-US" baseline="30000" dirty="0" smtClean="0"/>
              <a:t>st</a:t>
            </a:r>
            <a:r>
              <a:rPr lang="en-US" dirty="0" smtClean="0"/>
              <a:t> Normal Form</a:t>
            </a:r>
          </a:p>
          <a:p>
            <a:pPr lvl="2"/>
            <a:r>
              <a:rPr lang="en-US" dirty="0" smtClean="0"/>
              <a:t>2</a:t>
            </a:r>
            <a:r>
              <a:rPr lang="en-US" baseline="30000" dirty="0" smtClean="0"/>
              <a:t>nd</a:t>
            </a:r>
            <a:r>
              <a:rPr lang="en-US" dirty="0" smtClean="0"/>
              <a:t> Normal Form</a:t>
            </a:r>
          </a:p>
          <a:p>
            <a:pPr lvl="2"/>
            <a:r>
              <a:rPr lang="en-US" dirty="0" smtClean="0"/>
              <a:t>3</a:t>
            </a:r>
            <a:r>
              <a:rPr lang="en-US" baseline="30000" dirty="0" smtClean="0"/>
              <a:t>rd</a:t>
            </a:r>
            <a:r>
              <a:rPr lang="en-US" dirty="0" smtClean="0"/>
              <a:t> Normal Form… etc.</a:t>
            </a:r>
          </a:p>
          <a:p>
            <a:r>
              <a:rPr lang="en-US" dirty="0" smtClean="0"/>
              <a:t>Optimized for input/update/deleting data</a:t>
            </a:r>
            <a:endParaRPr lang="en-US" dirty="0"/>
          </a:p>
        </p:txBody>
      </p:sp>
    </p:spTree>
    <p:extLst>
      <p:ext uri="{BB962C8B-B14F-4D97-AF65-F5344CB8AC3E}">
        <p14:creationId xmlns:p14="http://schemas.microsoft.com/office/powerpoint/2010/main" val="5615281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Content Placeholder 2"/>
          <p:cNvSpPr>
            <a:spLocks noGrp="1"/>
          </p:cNvSpPr>
          <p:nvPr>
            <p:ph idx="1"/>
          </p:nvPr>
        </p:nvSpPr>
        <p:spPr/>
        <p:txBody>
          <a:bodyPr/>
          <a:lstStyle/>
          <a:p>
            <a:r>
              <a:rPr lang="en-US" dirty="0" smtClean="0"/>
              <a:t>Let’s build a DB in SQL Server!</a:t>
            </a:r>
            <a:endParaRPr lang="en-US" dirty="0"/>
          </a:p>
        </p:txBody>
      </p:sp>
    </p:spTree>
    <p:extLst>
      <p:ext uri="{BB962C8B-B14F-4D97-AF65-F5344CB8AC3E}">
        <p14:creationId xmlns:p14="http://schemas.microsoft.com/office/powerpoint/2010/main" val="7455622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3000" y="0"/>
            <a:ext cx="7543799" cy="6858000"/>
          </a:xfrm>
          <a:prstGeom prst="rect">
            <a:avLst/>
          </a:prstGeom>
        </p:spPr>
      </p:pic>
    </p:spTree>
    <p:extLst>
      <p:ext uri="{BB962C8B-B14F-4D97-AF65-F5344CB8AC3E}">
        <p14:creationId xmlns:p14="http://schemas.microsoft.com/office/powerpoint/2010/main" val="3582236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Good Design Standards for </a:t>
            </a:r>
            <a:r>
              <a:rPr lang="en-US" dirty="0" smtClean="0"/>
              <a:t>Data Warehouses</a:t>
            </a:r>
            <a:endParaRPr lang="en-US" dirty="0"/>
          </a:p>
        </p:txBody>
      </p:sp>
      <p:sp>
        <p:nvSpPr>
          <p:cNvPr id="3" name="Content Placeholder 2"/>
          <p:cNvSpPr>
            <a:spLocks noGrp="1"/>
          </p:cNvSpPr>
          <p:nvPr>
            <p:ph idx="1"/>
          </p:nvPr>
        </p:nvSpPr>
        <p:spPr/>
        <p:txBody>
          <a:bodyPr/>
          <a:lstStyle/>
          <a:p>
            <a:r>
              <a:rPr lang="en-US" dirty="0" smtClean="0"/>
              <a:t>One version of the truth. It should only go into the warehouse if it is RIGHT</a:t>
            </a:r>
          </a:p>
          <a:p>
            <a:pPr lvl="1"/>
            <a:r>
              <a:rPr lang="en-US" dirty="0" smtClean="0"/>
              <a:t>There should never have to be any need to update data since it is always correct!</a:t>
            </a:r>
          </a:p>
          <a:p>
            <a:r>
              <a:rPr lang="en-US" dirty="0" smtClean="0"/>
              <a:t>Data can be duplicated in different tables for speed</a:t>
            </a:r>
          </a:p>
          <a:p>
            <a:pPr lvl="1"/>
            <a:r>
              <a:rPr lang="en-US" dirty="0" smtClean="0"/>
              <a:t>Since data never gets updated or deleted, we don’t care if it is in different places</a:t>
            </a:r>
          </a:p>
          <a:p>
            <a:r>
              <a:rPr lang="en-US" dirty="0" smtClean="0"/>
              <a:t>Optimized for retrieving data as quickly as possible</a:t>
            </a:r>
          </a:p>
          <a:p>
            <a:r>
              <a:rPr lang="en-US" dirty="0" smtClean="0"/>
              <a:t>Fewer tables </a:t>
            </a:r>
          </a:p>
          <a:p>
            <a:r>
              <a:rPr lang="en-US" dirty="0" smtClean="0"/>
              <a:t>Fact and Dimension tables</a:t>
            </a:r>
            <a:endParaRPr lang="en-US" dirty="0"/>
          </a:p>
        </p:txBody>
      </p:sp>
    </p:spTree>
    <p:extLst>
      <p:ext uri="{BB962C8B-B14F-4D97-AF65-F5344CB8AC3E}">
        <p14:creationId xmlns:p14="http://schemas.microsoft.com/office/powerpoint/2010/main" val="2019310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549" y="0"/>
            <a:ext cx="8130251" cy="6858000"/>
          </a:xfrm>
          <a:prstGeom prst="rect">
            <a:avLst/>
          </a:prstGeom>
        </p:spPr>
      </p:pic>
    </p:spTree>
    <p:extLst>
      <p:ext uri="{BB962C8B-B14F-4D97-AF65-F5344CB8AC3E}">
        <p14:creationId xmlns:p14="http://schemas.microsoft.com/office/powerpoint/2010/main" val="7800744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3" name="Rectangle 5"/>
          <p:cNvSpPr>
            <a:spLocks noGrp="1" noChangeArrowheads="1"/>
          </p:cNvSpPr>
          <p:nvPr>
            <p:ph type="title"/>
          </p:nvPr>
        </p:nvSpPr>
        <p:spPr/>
        <p:txBody>
          <a:bodyPr/>
          <a:lstStyle/>
          <a:p>
            <a:pPr eaLnBrk="1" hangingPunct="1">
              <a:defRPr/>
            </a:pPr>
            <a:r>
              <a:rPr lang="en-US" dirty="0" smtClean="0"/>
              <a:t>Main Data Warehousing Topics</a:t>
            </a:r>
            <a:endParaRPr lang="en-US" dirty="0"/>
          </a:p>
        </p:txBody>
      </p:sp>
      <p:sp>
        <p:nvSpPr>
          <p:cNvPr id="23554" name="Rectangle 6"/>
          <p:cNvSpPr>
            <a:spLocks noGrp="1" noChangeArrowheads="1"/>
          </p:cNvSpPr>
          <p:nvPr>
            <p:ph idx="1"/>
          </p:nvPr>
        </p:nvSpPr>
        <p:spPr/>
        <p:txBody>
          <a:bodyPr>
            <a:normAutofit/>
          </a:bodyPr>
          <a:lstStyle/>
          <a:p>
            <a:pPr eaLnBrk="1" hangingPunct="1">
              <a:lnSpc>
                <a:spcPct val="90000"/>
              </a:lnSpc>
            </a:pPr>
            <a:r>
              <a:rPr lang="en-US" dirty="0" smtClean="0"/>
              <a:t>DW definition</a:t>
            </a:r>
          </a:p>
          <a:p>
            <a:pPr eaLnBrk="1" hangingPunct="1">
              <a:lnSpc>
                <a:spcPct val="90000"/>
              </a:lnSpc>
            </a:pPr>
            <a:r>
              <a:rPr lang="en-US" dirty="0" smtClean="0"/>
              <a:t>Characteristics of DW</a:t>
            </a:r>
          </a:p>
          <a:p>
            <a:pPr eaLnBrk="1" hangingPunct="1">
              <a:lnSpc>
                <a:spcPct val="90000"/>
              </a:lnSpc>
            </a:pPr>
            <a:r>
              <a:rPr lang="en-US" dirty="0" smtClean="0"/>
              <a:t>Data Marts </a:t>
            </a:r>
          </a:p>
          <a:p>
            <a:pPr eaLnBrk="1" hangingPunct="1">
              <a:lnSpc>
                <a:spcPct val="90000"/>
              </a:lnSpc>
            </a:pPr>
            <a:r>
              <a:rPr lang="en-US" dirty="0" smtClean="0"/>
              <a:t>ODS, EDW, Metadata</a:t>
            </a:r>
          </a:p>
          <a:p>
            <a:pPr eaLnBrk="1" hangingPunct="1">
              <a:lnSpc>
                <a:spcPct val="90000"/>
              </a:lnSpc>
            </a:pPr>
            <a:r>
              <a:rPr lang="en-US" dirty="0" smtClean="0"/>
              <a:t>DW Framework</a:t>
            </a:r>
          </a:p>
          <a:p>
            <a:pPr eaLnBrk="1" hangingPunct="1">
              <a:lnSpc>
                <a:spcPct val="90000"/>
              </a:lnSpc>
            </a:pPr>
            <a:r>
              <a:rPr lang="en-US" dirty="0" smtClean="0"/>
              <a:t>DW Architecture &amp; ETL (Extract/Transfer/Load) Process</a:t>
            </a:r>
          </a:p>
          <a:p>
            <a:pPr eaLnBrk="1" hangingPunct="1">
              <a:lnSpc>
                <a:spcPct val="90000"/>
              </a:lnSpc>
            </a:pPr>
            <a:r>
              <a:rPr lang="en-US" dirty="0" smtClean="0"/>
              <a:t>DW Development</a:t>
            </a:r>
          </a:p>
          <a:p>
            <a:pPr eaLnBrk="1" hangingPunct="1">
              <a:lnSpc>
                <a:spcPct val="90000"/>
              </a:lnSpc>
            </a:pPr>
            <a:r>
              <a:rPr lang="en-US" dirty="0" smtClean="0"/>
              <a:t>DW Issues</a:t>
            </a:r>
          </a:p>
          <a:p>
            <a:pPr eaLnBrk="1" hangingPunct="1">
              <a:lnSpc>
                <a:spcPct val="90000"/>
              </a:lnSpc>
            </a:pPr>
            <a:endParaRPr lang="en-US" dirty="0"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1026"/>
          <p:cNvSpPr>
            <a:spLocks noGrp="1" noChangeArrowheads="1"/>
          </p:cNvSpPr>
          <p:nvPr>
            <p:ph type="title"/>
          </p:nvPr>
        </p:nvSpPr>
        <p:spPr/>
        <p:txBody>
          <a:bodyPr/>
          <a:lstStyle/>
          <a:p>
            <a:pPr eaLnBrk="1" hangingPunct="1">
              <a:defRPr/>
            </a:pPr>
            <a:r>
              <a:rPr lang="en-US" dirty="0" smtClean="0"/>
              <a:t>What is a Data Warehouse?</a:t>
            </a:r>
            <a:endParaRPr lang="en-US" dirty="0"/>
          </a:p>
        </p:txBody>
      </p:sp>
      <p:sp>
        <p:nvSpPr>
          <p:cNvPr id="25602" name="Rectangle 1027"/>
          <p:cNvSpPr>
            <a:spLocks noGrp="1" noChangeArrowheads="1"/>
          </p:cNvSpPr>
          <p:nvPr>
            <p:ph idx="1"/>
          </p:nvPr>
        </p:nvSpPr>
        <p:spPr>
          <a:xfrm>
            <a:off x="1182688" y="1524000"/>
            <a:ext cx="7772400" cy="4876800"/>
          </a:xfrm>
        </p:spPr>
        <p:txBody>
          <a:bodyPr/>
          <a:lstStyle/>
          <a:p>
            <a:pPr eaLnBrk="1" hangingPunct="1">
              <a:buSzPct val="70000"/>
            </a:pPr>
            <a:r>
              <a:rPr lang="en-US" altLang="ja-JP" sz="2800" dirty="0" smtClean="0">
                <a:ea typeface="ＭＳ Ｐゴシック" pitchFamily="34" charset="-128"/>
              </a:rPr>
              <a:t>A physical repository where relational data are specially organized to provide enterprise-wide, cleansed data in a standardized format</a:t>
            </a:r>
          </a:p>
          <a:p>
            <a:pPr lvl="3" eaLnBrk="1" hangingPunct="1">
              <a:buSzPct val="70000"/>
            </a:pPr>
            <a:endParaRPr lang="en-US" sz="1600" dirty="0" smtClean="0"/>
          </a:p>
          <a:p>
            <a:pPr eaLnBrk="1" hangingPunct="1">
              <a:buSzPct val="70000"/>
            </a:pPr>
            <a:r>
              <a:rPr lang="en-US" sz="2800" dirty="0" smtClean="0"/>
              <a:t>“The data warehouse is a collection of </a:t>
            </a:r>
            <a:r>
              <a:rPr lang="en-US" sz="2800" u="sng" dirty="0" smtClean="0"/>
              <a:t>integrated</a:t>
            </a:r>
            <a:r>
              <a:rPr lang="en-US" sz="2800" dirty="0" smtClean="0"/>
              <a:t>, </a:t>
            </a:r>
            <a:r>
              <a:rPr lang="en-US" sz="2800" u="sng" dirty="0" smtClean="0"/>
              <a:t>subject-oriented</a:t>
            </a:r>
            <a:r>
              <a:rPr lang="en-US" sz="2800" dirty="0" smtClean="0"/>
              <a:t> databases designed to support DSS functions, where each unit of data is </a:t>
            </a:r>
            <a:r>
              <a:rPr lang="en-US" sz="2800" u="sng" dirty="0" smtClean="0"/>
              <a:t>non-volatile</a:t>
            </a:r>
            <a:r>
              <a:rPr lang="en-US" sz="2800" dirty="0" smtClean="0"/>
              <a:t> and relevant to some moment in time” </a:t>
            </a:r>
          </a:p>
          <a:p>
            <a:pPr algn="r" eaLnBrk="1" hangingPunct="1">
              <a:buSzPct val="70000"/>
              <a:buFont typeface="Wingdings" pitchFamily="2" charset="2"/>
              <a:buNone/>
            </a:pPr>
            <a:endParaRPr lang="en-US" sz="2800" dirty="0" smtClean="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 Historical Perspective to </a:t>
            </a:r>
            <a:r>
              <a:rPr lang="en-US" dirty="0" smtClean="0"/>
              <a:t/>
            </a:r>
            <a:br>
              <a:rPr lang="en-US" dirty="0" smtClean="0"/>
            </a:br>
            <a:r>
              <a:rPr lang="en-US" dirty="0" smtClean="0"/>
              <a:t>Data </a:t>
            </a:r>
            <a:r>
              <a:rPr lang="en-US" dirty="0"/>
              <a:t>Warehousing</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370" y="1828800"/>
            <a:ext cx="8348630"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97669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Opening Vignette…</a:t>
            </a:r>
            <a:endParaRPr lang="en-US" dirty="0"/>
          </a:p>
        </p:txBody>
      </p:sp>
      <p:sp>
        <p:nvSpPr>
          <p:cNvPr id="3" name="Content Placeholder 2"/>
          <p:cNvSpPr>
            <a:spLocks noGrp="1"/>
          </p:cNvSpPr>
          <p:nvPr>
            <p:ph idx="1"/>
          </p:nvPr>
        </p:nvSpPr>
        <p:spPr>
          <a:xfrm>
            <a:off x="1143000" y="1600200"/>
            <a:ext cx="7696200" cy="4876800"/>
          </a:xfrm>
        </p:spPr>
        <p:txBody>
          <a:bodyPr/>
          <a:lstStyle/>
          <a:p>
            <a:pPr marL="174625" indent="-174625">
              <a:buNone/>
            </a:pPr>
            <a:r>
              <a:rPr lang="en-US" dirty="0" smtClean="0">
                <a:solidFill>
                  <a:srgbClr val="0000CC"/>
                </a:solidFill>
                <a:effectLst>
                  <a:outerShdw blurRad="38100" dist="38100" dir="2700000" algn="tl">
                    <a:srgbClr val="000000">
                      <a:alpha val="43137"/>
                    </a:srgbClr>
                  </a:outerShdw>
                </a:effectLst>
              </a:rPr>
              <a:t>Isle </a:t>
            </a:r>
            <a:r>
              <a:rPr lang="en-US" dirty="0">
                <a:solidFill>
                  <a:srgbClr val="0000CC"/>
                </a:solidFill>
                <a:effectLst>
                  <a:outerShdw blurRad="38100" dist="38100" dir="2700000" algn="tl">
                    <a:srgbClr val="000000">
                      <a:alpha val="43137"/>
                    </a:srgbClr>
                  </a:outerShdw>
                </a:effectLst>
              </a:rPr>
              <a:t>of Capri Casinos Is </a:t>
            </a:r>
            <a:r>
              <a:rPr lang="en-US" dirty="0" smtClean="0">
                <a:solidFill>
                  <a:srgbClr val="0000CC"/>
                </a:solidFill>
                <a:effectLst>
                  <a:outerShdw blurRad="38100" dist="38100" dir="2700000" algn="tl">
                    <a:srgbClr val="000000">
                      <a:alpha val="43137"/>
                    </a:srgbClr>
                  </a:outerShdw>
                </a:effectLst>
              </a:rPr>
              <a:t>Winning </a:t>
            </a:r>
          </a:p>
          <a:p>
            <a:pPr marL="174625" indent="-174625">
              <a:buNone/>
            </a:pPr>
            <a:r>
              <a:rPr lang="en-US" dirty="0" smtClean="0">
                <a:solidFill>
                  <a:srgbClr val="0000CC"/>
                </a:solidFill>
                <a:effectLst>
                  <a:outerShdw blurRad="38100" dist="38100" dir="2700000" algn="tl">
                    <a:srgbClr val="000000">
                      <a:alpha val="43137"/>
                    </a:srgbClr>
                  </a:outerShdw>
                </a:effectLst>
              </a:rPr>
              <a:t>with </a:t>
            </a:r>
            <a:r>
              <a:rPr lang="en-US" dirty="0">
                <a:solidFill>
                  <a:srgbClr val="0000CC"/>
                </a:solidFill>
                <a:effectLst>
                  <a:outerShdw blurRad="38100" dist="38100" dir="2700000" algn="tl">
                    <a:srgbClr val="000000">
                      <a:alpha val="43137"/>
                    </a:srgbClr>
                  </a:outerShdw>
                </a:effectLst>
              </a:rPr>
              <a:t>Enterprise Data </a:t>
            </a:r>
            <a:r>
              <a:rPr lang="en-US" dirty="0" smtClean="0">
                <a:solidFill>
                  <a:srgbClr val="0000CC"/>
                </a:solidFill>
                <a:effectLst>
                  <a:outerShdw blurRad="38100" dist="38100" dir="2700000" algn="tl">
                    <a:srgbClr val="000000">
                      <a:alpha val="43137"/>
                    </a:srgbClr>
                  </a:outerShdw>
                </a:effectLst>
              </a:rPr>
              <a:t>Warehouse</a:t>
            </a:r>
          </a:p>
          <a:p>
            <a:r>
              <a:rPr lang="en-US" dirty="0" smtClean="0"/>
              <a:t>Company background</a:t>
            </a:r>
          </a:p>
          <a:p>
            <a:r>
              <a:rPr lang="en-US" dirty="0" smtClean="0"/>
              <a:t>Problem description</a:t>
            </a:r>
          </a:p>
          <a:p>
            <a:r>
              <a:rPr lang="en-US" dirty="0" smtClean="0"/>
              <a:t>Proposed solution</a:t>
            </a:r>
          </a:p>
          <a:p>
            <a:r>
              <a:rPr lang="en-US" dirty="0" smtClean="0"/>
              <a:t>Results</a:t>
            </a:r>
          </a:p>
        </p:txBody>
      </p:sp>
    </p:spTree>
    <p:extLst>
      <p:ext uri="{BB962C8B-B14F-4D97-AF65-F5344CB8AC3E}">
        <p14:creationId xmlns:p14="http://schemas.microsoft.com/office/powerpoint/2010/main" val="103910272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for the Opening Vignette</a:t>
            </a:r>
          </a:p>
        </p:txBody>
      </p:sp>
      <p:sp>
        <p:nvSpPr>
          <p:cNvPr id="3" name="Content Placeholder 2"/>
          <p:cNvSpPr>
            <a:spLocks noGrp="1"/>
          </p:cNvSpPr>
          <p:nvPr>
            <p:ph idx="1"/>
          </p:nvPr>
        </p:nvSpPr>
        <p:spPr/>
        <p:txBody>
          <a:bodyPr>
            <a:noAutofit/>
          </a:bodyPr>
          <a:lstStyle/>
          <a:p>
            <a:pPr marL="463550" indent="-463550">
              <a:buFont typeface="+mj-lt"/>
              <a:buAutoNum type="arabicPeriod"/>
            </a:pPr>
            <a:r>
              <a:rPr lang="en-US" sz="2400" dirty="0" smtClean="0"/>
              <a:t>Why </a:t>
            </a:r>
            <a:r>
              <a:rPr lang="en-US" sz="2400" dirty="0"/>
              <a:t>is it important for Isle to have an EDW?</a:t>
            </a:r>
          </a:p>
          <a:p>
            <a:pPr marL="463550" indent="-463550">
              <a:buFont typeface="+mj-lt"/>
              <a:buAutoNum type="arabicPeriod"/>
            </a:pPr>
            <a:r>
              <a:rPr lang="en-US" sz="2400" dirty="0" smtClean="0"/>
              <a:t>What </a:t>
            </a:r>
            <a:r>
              <a:rPr lang="en-US" sz="2400" dirty="0"/>
              <a:t>were the business challenges or opportunities that Isle was facing?</a:t>
            </a:r>
          </a:p>
          <a:p>
            <a:pPr marL="463550" indent="-463550">
              <a:buFont typeface="+mj-lt"/>
              <a:buAutoNum type="arabicPeriod"/>
            </a:pPr>
            <a:r>
              <a:rPr lang="en-US" sz="2400" dirty="0" smtClean="0"/>
              <a:t>What </a:t>
            </a:r>
            <a:r>
              <a:rPr lang="en-US" sz="2400" dirty="0"/>
              <a:t>was the process Isle followed to realize EDW? Comment on the </a:t>
            </a:r>
            <a:r>
              <a:rPr lang="en-US" sz="2400" dirty="0" smtClean="0"/>
              <a:t>potential challenges </a:t>
            </a:r>
            <a:r>
              <a:rPr lang="en-US" sz="2400" dirty="0"/>
              <a:t>Isle might have had going through the process of EDW development.</a:t>
            </a:r>
          </a:p>
          <a:p>
            <a:pPr marL="463550" indent="-463550">
              <a:buFont typeface="+mj-lt"/>
              <a:buAutoNum type="arabicPeriod"/>
            </a:pPr>
            <a:r>
              <a:rPr lang="en-US" sz="2400" dirty="0" smtClean="0"/>
              <a:t>What </a:t>
            </a:r>
            <a:r>
              <a:rPr lang="en-US" sz="2400" dirty="0"/>
              <a:t>were the benefits of implementing an EDW at Isle? Can you think of </a:t>
            </a:r>
            <a:r>
              <a:rPr lang="en-US" sz="2400" dirty="0" smtClean="0"/>
              <a:t>other potential </a:t>
            </a:r>
            <a:r>
              <a:rPr lang="en-US" sz="2400" dirty="0"/>
              <a:t>benefits that were not listed in the case?</a:t>
            </a:r>
          </a:p>
          <a:p>
            <a:pPr marL="463550" indent="-463550">
              <a:buFont typeface="+mj-lt"/>
              <a:buAutoNum type="arabicPeriod"/>
            </a:pPr>
            <a:r>
              <a:rPr lang="en-US" sz="2400" dirty="0" smtClean="0"/>
              <a:t>Why </a:t>
            </a:r>
            <a:r>
              <a:rPr lang="en-US" sz="2400" dirty="0"/>
              <a:t>do you think large enterprises like Isle in the gaming industry can </a:t>
            </a:r>
            <a:r>
              <a:rPr lang="en-US" sz="2400" dirty="0" smtClean="0"/>
              <a:t>succeed without </a:t>
            </a:r>
            <a:r>
              <a:rPr lang="en-US" sz="2400" dirty="0"/>
              <a:t>having a capable data warehouse/business intelligence infrastructure?</a:t>
            </a:r>
          </a:p>
        </p:txBody>
      </p:sp>
    </p:spTree>
    <p:extLst>
      <p:ext uri="{BB962C8B-B14F-4D97-AF65-F5344CB8AC3E}">
        <p14:creationId xmlns:p14="http://schemas.microsoft.com/office/powerpoint/2010/main" val="34059978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2"/>
          <p:cNvSpPr>
            <a:spLocks noGrp="1" noChangeArrowheads="1"/>
          </p:cNvSpPr>
          <p:nvPr>
            <p:ph type="title"/>
          </p:nvPr>
        </p:nvSpPr>
        <p:spPr/>
        <p:txBody>
          <a:bodyPr/>
          <a:lstStyle/>
          <a:p>
            <a:pPr eaLnBrk="1" hangingPunct="1">
              <a:defRPr/>
            </a:pPr>
            <a:r>
              <a:rPr lang="en-US" dirty="0" smtClean="0"/>
              <a:t>Learning Objectives</a:t>
            </a:r>
            <a:endParaRPr lang="en-US" dirty="0"/>
          </a:p>
        </p:txBody>
      </p:sp>
      <p:sp>
        <p:nvSpPr>
          <p:cNvPr id="17410" name="Rectangle 3"/>
          <p:cNvSpPr>
            <a:spLocks noGrp="1" noChangeArrowheads="1"/>
          </p:cNvSpPr>
          <p:nvPr>
            <p:ph idx="1"/>
          </p:nvPr>
        </p:nvSpPr>
        <p:spPr>
          <a:xfrm>
            <a:off x="1182688" y="1524000"/>
            <a:ext cx="7808912" cy="4608513"/>
          </a:xfrm>
        </p:spPr>
        <p:txBody>
          <a:bodyPr>
            <a:normAutofit/>
          </a:bodyPr>
          <a:lstStyle/>
          <a:p>
            <a:pPr eaLnBrk="1" hangingPunct="1"/>
            <a:r>
              <a:rPr lang="en-US" sz="2800" dirty="0" smtClean="0"/>
              <a:t>Understand the basic definitions and concepts of data warehouses</a:t>
            </a:r>
          </a:p>
          <a:p>
            <a:pPr eaLnBrk="1" hangingPunct="1"/>
            <a:r>
              <a:rPr lang="en-US" sz="2800" dirty="0" smtClean="0"/>
              <a:t>Describe the processes used in developing and managing data warehouses</a:t>
            </a:r>
          </a:p>
          <a:p>
            <a:pPr eaLnBrk="1" hangingPunct="1"/>
            <a:r>
              <a:rPr lang="en-US" sz="2800" dirty="0" smtClean="0"/>
              <a:t>Explain data warehousing operations</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1" name="Rectangle 5"/>
          <p:cNvSpPr>
            <a:spLocks noGrp="1" noChangeArrowheads="1"/>
          </p:cNvSpPr>
          <p:nvPr>
            <p:ph type="title"/>
          </p:nvPr>
        </p:nvSpPr>
        <p:spPr/>
        <p:txBody>
          <a:bodyPr/>
          <a:lstStyle/>
          <a:p>
            <a:pPr eaLnBrk="1" hangingPunct="1">
              <a:defRPr/>
            </a:pPr>
            <a:r>
              <a:rPr lang="en-US"/>
              <a:t>Characteristics of DW</a:t>
            </a:r>
          </a:p>
        </p:txBody>
      </p:sp>
      <p:sp>
        <p:nvSpPr>
          <p:cNvPr id="27650" name="Rectangle 6"/>
          <p:cNvSpPr>
            <a:spLocks noGrp="1" noChangeArrowheads="1"/>
          </p:cNvSpPr>
          <p:nvPr>
            <p:ph idx="1"/>
          </p:nvPr>
        </p:nvSpPr>
        <p:spPr>
          <a:xfrm>
            <a:off x="1182688" y="1524000"/>
            <a:ext cx="7772400" cy="4876800"/>
          </a:xfrm>
        </p:spPr>
        <p:txBody>
          <a:bodyPr>
            <a:normAutofit fontScale="92500" lnSpcReduction="10000"/>
          </a:bodyPr>
          <a:lstStyle/>
          <a:p>
            <a:pPr marL="455613" indent="-455613" eaLnBrk="1" hangingPunct="1">
              <a:lnSpc>
                <a:spcPct val="90000"/>
              </a:lnSpc>
            </a:pPr>
            <a:r>
              <a:rPr lang="en-US" sz="2800" dirty="0" smtClean="0"/>
              <a:t>Subject oriented</a:t>
            </a:r>
          </a:p>
          <a:p>
            <a:pPr marL="455613" indent="-455613" eaLnBrk="1" hangingPunct="1">
              <a:lnSpc>
                <a:spcPct val="90000"/>
              </a:lnSpc>
            </a:pPr>
            <a:r>
              <a:rPr lang="en-US" sz="2800" dirty="0" smtClean="0"/>
              <a:t>Integrated</a:t>
            </a:r>
          </a:p>
          <a:p>
            <a:pPr marL="455613" indent="-455613" eaLnBrk="1" hangingPunct="1">
              <a:lnSpc>
                <a:spcPct val="90000"/>
              </a:lnSpc>
            </a:pPr>
            <a:r>
              <a:rPr lang="en-US" sz="2800" dirty="0" smtClean="0"/>
              <a:t>Time-variant (time series)</a:t>
            </a:r>
          </a:p>
          <a:p>
            <a:pPr marL="455613" indent="-455613" eaLnBrk="1" hangingPunct="1">
              <a:lnSpc>
                <a:spcPct val="90000"/>
              </a:lnSpc>
            </a:pPr>
            <a:r>
              <a:rPr lang="en-US" sz="2800" dirty="0" smtClean="0"/>
              <a:t>Nonvolatile</a:t>
            </a:r>
          </a:p>
          <a:p>
            <a:pPr marL="455613" indent="-455613" eaLnBrk="1" hangingPunct="1">
              <a:lnSpc>
                <a:spcPct val="90000"/>
              </a:lnSpc>
            </a:pPr>
            <a:r>
              <a:rPr lang="en-US" sz="2800" dirty="0" smtClean="0"/>
              <a:t>Summarized</a:t>
            </a:r>
          </a:p>
          <a:p>
            <a:pPr marL="455613" indent="-455613" eaLnBrk="1" hangingPunct="1">
              <a:lnSpc>
                <a:spcPct val="90000"/>
              </a:lnSpc>
            </a:pPr>
            <a:r>
              <a:rPr lang="en-US" sz="2800" dirty="0" smtClean="0"/>
              <a:t>Not normalized</a:t>
            </a:r>
          </a:p>
          <a:p>
            <a:pPr marL="455613" indent="-455613" eaLnBrk="1" hangingPunct="1">
              <a:lnSpc>
                <a:spcPct val="90000"/>
              </a:lnSpc>
            </a:pPr>
            <a:r>
              <a:rPr lang="en-US" sz="2800" dirty="0" smtClean="0"/>
              <a:t>Metadata</a:t>
            </a:r>
          </a:p>
          <a:p>
            <a:pPr marL="455613" indent="-455613" eaLnBrk="1" hangingPunct="1">
              <a:lnSpc>
                <a:spcPct val="90000"/>
              </a:lnSpc>
            </a:pPr>
            <a:r>
              <a:rPr lang="en-US" sz="2800" dirty="0" smtClean="0"/>
              <a:t>Web based, relational/multi-dimensional </a:t>
            </a:r>
          </a:p>
          <a:p>
            <a:pPr marL="455613" indent="-455613" eaLnBrk="1" hangingPunct="1">
              <a:lnSpc>
                <a:spcPct val="90000"/>
              </a:lnSpc>
            </a:pPr>
            <a:r>
              <a:rPr lang="en-US" sz="2800" dirty="0" smtClean="0"/>
              <a:t>Client/server</a:t>
            </a:r>
          </a:p>
          <a:p>
            <a:pPr marL="455613" indent="-455613" eaLnBrk="1" hangingPunct="1">
              <a:lnSpc>
                <a:spcPct val="90000"/>
              </a:lnSpc>
            </a:pPr>
            <a:r>
              <a:rPr lang="en-US" sz="2800" dirty="0" smtClean="0"/>
              <a:t>Real-time and/or right-time (active)</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2"/>
          <p:cNvSpPr>
            <a:spLocks noGrp="1" noChangeArrowheads="1"/>
          </p:cNvSpPr>
          <p:nvPr>
            <p:ph type="title"/>
          </p:nvPr>
        </p:nvSpPr>
        <p:spPr/>
        <p:txBody>
          <a:bodyPr/>
          <a:lstStyle/>
          <a:p>
            <a:pPr eaLnBrk="1" hangingPunct="1">
              <a:defRPr/>
            </a:pPr>
            <a:r>
              <a:rPr lang="en-US" dirty="0" smtClean="0"/>
              <a:t>Data Mart</a:t>
            </a:r>
            <a:endParaRPr lang="en-US" dirty="0"/>
          </a:p>
        </p:txBody>
      </p:sp>
      <p:sp>
        <p:nvSpPr>
          <p:cNvPr id="29698" name="Rectangle 3"/>
          <p:cNvSpPr>
            <a:spLocks noGrp="1" noChangeArrowheads="1"/>
          </p:cNvSpPr>
          <p:nvPr>
            <p:ph idx="1"/>
          </p:nvPr>
        </p:nvSpPr>
        <p:spPr>
          <a:xfrm>
            <a:off x="1143000" y="1524000"/>
            <a:ext cx="7772400" cy="4953000"/>
          </a:xfrm>
        </p:spPr>
        <p:txBody>
          <a:bodyPr/>
          <a:lstStyle/>
          <a:p>
            <a:pPr eaLnBrk="1" hangingPunct="1">
              <a:lnSpc>
                <a:spcPct val="90000"/>
              </a:lnSpc>
              <a:buFontTx/>
              <a:buNone/>
            </a:pPr>
            <a:r>
              <a:rPr lang="en-US" altLang="ja-JP" smtClean="0">
                <a:ea typeface="ＭＳ Ｐゴシック" pitchFamily="34" charset="-128"/>
              </a:rPr>
              <a:t>	A departmental data warehouse that stores only relevant data </a:t>
            </a:r>
          </a:p>
          <a:p>
            <a:pPr lvl="4" eaLnBrk="1" hangingPunct="1">
              <a:lnSpc>
                <a:spcPct val="90000"/>
              </a:lnSpc>
            </a:pPr>
            <a:endParaRPr lang="en-US" b="1" smtClean="0"/>
          </a:p>
          <a:p>
            <a:pPr lvl="1" eaLnBrk="1" hangingPunct="1">
              <a:lnSpc>
                <a:spcPct val="90000"/>
              </a:lnSpc>
            </a:pPr>
            <a:r>
              <a:rPr lang="en-US" smtClean="0">
                <a:solidFill>
                  <a:srgbClr val="FF0000"/>
                </a:solidFill>
              </a:rPr>
              <a:t>Dependent data mart </a:t>
            </a:r>
          </a:p>
          <a:p>
            <a:pPr lvl="1" eaLnBrk="1" hangingPunct="1">
              <a:lnSpc>
                <a:spcPct val="90000"/>
              </a:lnSpc>
              <a:buFontTx/>
              <a:buNone/>
            </a:pPr>
            <a:r>
              <a:rPr lang="en-US" smtClean="0"/>
              <a:t>	A subset that is created directly from a data warehouse </a:t>
            </a:r>
          </a:p>
          <a:p>
            <a:pPr lvl="3" eaLnBrk="1" hangingPunct="1">
              <a:lnSpc>
                <a:spcPct val="90000"/>
              </a:lnSpc>
            </a:pPr>
            <a:endParaRPr lang="en-US" smtClean="0"/>
          </a:p>
          <a:p>
            <a:pPr lvl="1" eaLnBrk="1" hangingPunct="1">
              <a:lnSpc>
                <a:spcPct val="90000"/>
              </a:lnSpc>
            </a:pPr>
            <a:r>
              <a:rPr lang="en-US" smtClean="0">
                <a:solidFill>
                  <a:srgbClr val="FF0000"/>
                </a:solidFill>
              </a:rPr>
              <a:t>Independent data mart</a:t>
            </a:r>
          </a:p>
          <a:p>
            <a:pPr lvl="1" eaLnBrk="1" hangingPunct="1">
              <a:lnSpc>
                <a:spcPct val="90000"/>
              </a:lnSpc>
              <a:buFontTx/>
              <a:buNone/>
            </a:pPr>
            <a:r>
              <a:rPr lang="en-US" smtClean="0"/>
              <a:t>	A small data warehouse designed for a strategic business unit or a department </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Rectangle 2"/>
          <p:cNvSpPr>
            <a:spLocks noGrp="1" noChangeArrowheads="1"/>
          </p:cNvSpPr>
          <p:nvPr>
            <p:ph type="title"/>
          </p:nvPr>
        </p:nvSpPr>
        <p:spPr/>
        <p:txBody>
          <a:bodyPr/>
          <a:lstStyle/>
          <a:p>
            <a:pPr eaLnBrk="1" hangingPunct="1">
              <a:defRPr/>
            </a:pPr>
            <a:r>
              <a:rPr lang="en-US" dirty="0"/>
              <a:t>Data Warehousing </a:t>
            </a:r>
            <a:r>
              <a:rPr lang="en-US" dirty="0" smtClean="0"/>
              <a:t>Definitions</a:t>
            </a:r>
            <a:endParaRPr lang="en-US" dirty="0"/>
          </a:p>
        </p:txBody>
      </p:sp>
      <p:sp>
        <p:nvSpPr>
          <p:cNvPr id="31746" name="Rectangle 3"/>
          <p:cNvSpPr>
            <a:spLocks noGrp="1" noChangeArrowheads="1"/>
          </p:cNvSpPr>
          <p:nvPr>
            <p:ph idx="1"/>
          </p:nvPr>
        </p:nvSpPr>
        <p:spPr>
          <a:xfrm>
            <a:off x="1066800" y="1524000"/>
            <a:ext cx="7848600" cy="4953000"/>
          </a:xfrm>
        </p:spPr>
        <p:txBody>
          <a:bodyPr>
            <a:normAutofit/>
          </a:bodyPr>
          <a:lstStyle/>
          <a:p>
            <a:pPr eaLnBrk="1" hangingPunct="1"/>
            <a:r>
              <a:rPr lang="en-US" sz="2400" dirty="0" smtClean="0">
                <a:solidFill>
                  <a:srgbClr val="FF0000"/>
                </a:solidFill>
              </a:rPr>
              <a:t>Operational data stores (ODS)</a:t>
            </a:r>
          </a:p>
          <a:p>
            <a:pPr eaLnBrk="1" hangingPunct="1">
              <a:buFontTx/>
              <a:buNone/>
            </a:pPr>
            <a:r>
              <a:rPr lang="en-US" sz="2400" dirty="0" smtClean="0"/>
              <a:t>	A type of database often used as an interim area for a data warehouse</a:t>
            </a:r>
          </a:p>
          <a:p>
            <a:pPr eaLnBrk="1" hangingPunct="1"/>
            <a:r>
              <a:rPr lang="en-US" sz="2400" dirty="0" smtClean="0">
                <a:solidFill>
                  <a:srgbClr val="FF0000"/>
                </a:solidFill>
              </a:rPr>
              <a:t>Enterprise data warehouse (EDW)</a:t>
            </a:r>
          </a:p>
          <a:p>
            <a:pPr eaLnBrk="1" hangingPunct="1">
              <a:buFontTx/>
              <a:buNone/>
            </a:pPr>
            <a:r>
              <a:rPr lang="en-US" sz="2400" dirty="0" smtClean="0"/>
              <a:t>	A data warehouse for the enterprise </a:t>
            </a:r>
          </a:p>
          <a:p>
            <a:pPr eaLnBrk="1" hangingPunct="1"/>
            <a:r>
              <a:rPr lang="en-US" altLang="ja-JP" sz="2400" dirty="0" smtClean="0">
                <a:solidFill>
                  <a:srgbClr val="FF0000"/>
                </a:solidFill>
                <a:ea typeface="ＭＳ Ｐゴシック" pitchFamily="34" charset="-128"/>
                <a:hlinkClick r:id="rId3"/>
              </a:rPr>
              <a:t>Metadata </a:t>
            </a:r>
            <a:endParaRPr lang="en-US" altLang="ja-JP" sz="2400" dirty="0" smtClean="0">
              <a:solidFill>
                <a:srgbClr val="FF0000"/>
              </a:solidFill>
              <a:ea typeface="ＭＳ Ｐゴシック" pitchFamily="34" charset="-128"/>
            </a:endParaRPr>
          </a:p>
          <a:p>
            <a:pPr eaLnBrk="1" hangingPunct="1">
              <a:buFontTx/>
              <a:buNone/>
            </a:pPr>
            <a:r>
              <a:rPr lang="en-US" altLang="ja-JP" sz="2400" dirty="0" smtClean="0">
                <a:ea typeface="ＭＳ Ｐゴシック" pitchFamily="34" charset="-128"/>
              </a:rPr>
              <a:t>	Data about data. In a data warehouse, metadata describe the contents of a data warehouse and the manner of its acquisition and use </a:t>
            </a:r>
            <a:endParaRPr lang="en-US" sz="2400" dirty="0" smtClean="0"/>
          </a:p>
          <a:p>
            <a:pPr eaLnBrk="1" hangingPunct="1">
              <a:buFontTx/>
              <a:buNone/>
            </a:pPr>
            <a:endParaRPr lang="en-US" sz="2400" dirty="0" smtClean="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1026"/>
          <p:cNvSpPr>
            <a:spLocks noGrp="1" noChangeArrowheads="1"/>
          </p:cNvSpPr>
          <p:nvPr>
            <p:ph type="title"/>
          </p:nvPr>
        </p:nvSpPr>
        <p:spPr>
          <a:xfrm>
            <a:off x="982133" y="457201"/>
            <a:ext cx="7704667" cy="1066799"/>
          </a:xfrm>
        </p:spPr>
        <p:txBody>
          <a:bodyPr/>
          <a:lstStyle/>
          <a:p>
            <a:pPr eaLnBrk="1" hangingPunct="1">
              <a:defRPr/>
            </a:pPr>
            <a:r>
              <a:rPr lang="en-US" dirty="0"/>
              <a:t>DW Framework</a:t>
            </a:r>
          </a:p>
        </p:txBody>
      </p:sp>
      <p:pic>
        <p:nvPicPr>
          <p:cNvPr id="33794" name="Picture 3"/>
          <p:cNvPicPr>
            <a:picLocks noChangeAspect="1"/>
          </p:cNvPicPr>
          <p:nvPr/>
        </p:nvPicPr>
        <p:blipFill>
          <a:blip r:embed="rId3"/>
          <a:srcRect/>
          <a:stretch>
            <a:fillRect/>
          </a:stretch>
        </p:blipFill>
        <p:spPr bwMode="auto">
          <a:xfrm>
            <a:off x="877888" y="1600200"/>
            <a:ext cx="8037512" cy="45942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7" name="Rectangle 5"/>
          <p:cNvSpPr>
            <a:spLocks noGrp="1" noChangeArrowheads="1"/>
          </p:cNvSpPr>
          <p:nvPr>
            <p:ph type="title"/>
          </p:nvPr>
        </p:nvSpPr>
        <p:spPr/>
        <p:txBody>
          <a:bodyPr/>
          <a:lstStyle/>
          <a:p>
            <a:pPr eaLnBrk="1" hangingPunct="1">
              <a:defRPr/>
            </a:pPr>
            <a:r>
              <a:rPr lang="en-US"/>
              <a:t>DW Architecture</a:t>
            </a:r>
          </a:p>
        </p:txBody>
      </p:sp>
      <p:sp>
        <p:nvSpPr>
          <p:cNvPr id="33798" name="Rectangle 6"/>
          <p:cNvSpPr>
            <a:spLocks noGrp="1" noChangeArrowheads="1"/>
          </p:cNvSpPr>
          <p:nvPr>
            <p:ph idx="1"/>
          </p:nvPr>
        </p:nvSpPr>
        <p:spPr/>
        <p:txBody>
          <a:bodyPr>
            <a:normAutofit lnSpcReduction="10000"/>
          </a:bodyPr>
          <a:lstStyle/>
          <a:p>
            <a:pPr marL="455613" indent="-455613" eaLnBrk="1" hangingPunct="1">
              <a:buSzPct val="70000"/>
              <a:defRPr/>
            </a:pPr>
            <a:r>
              <a:rPr lang="en-US" sz="2800" dirty="0" smtClean="0">
                <a:solidFill>
                  <a:srgbClr val="FF0000"/>
                </a:solidFill>
              </a:rPr>
              <a:t>Three-tier </a:t>
            </a:r>
            <a:r>
              <a:rPr lang="en-US" sz="2800" dirty="0">
                <a:solidFill>
                  <a:srgbClr val="FF0000"/>
                </a:solidFill>
              </a:rPr>
              <a:t>architecture</a:t>
            </a:r>
          </a:p>
          <a:p>
            <a:pPr marL="911225" lvl="1" indent="-334963" eaLnBrk="1" hangingPunct="1">
              <a:buSzPct val="70000"/>
              <a:buFont typeface="Wingdings" pitchFamily="2" charset="2"/>
              <a:buAutoNum type="arabicPeriod"/>
              <a:defRPr/>
            </a:pPr>
            <a:r>
              <a:rPr lang="en-US" sz="2400" dirty="0"/>
              <a:t>Data </a:t>
            </a:r>
            <a:r>
              <a:rPr lang="en-US" sz="2400" dirty="0" smtClean="0"/>
              <a:t>acquisition </a:t>
            </a:r>
            <a:r>
              <a:rPr lang="en-US" sz="2400" dirty="0"/>
              <a:t>software </a:t>
            </a:r>
            <a:r>
              <a:rPr lang="en-US" sz="2400" dirty="0" smtClean="0"/>
              <a:t>(back-end)</a:t>
            </a:r>
            <a:endParaRPr lang="en-US" sz="2400" dirty="0"/>
          </a:p>
          <a:p>
            <a:pPr marL="911225" lvl="1" indent="-334963" eaLnBrk="1" hangingPunct="1">
              <a:buSzPct val="70000"/>
              <a:buFont typeface="Wingdings" pitchFamily="2" charset="2"/>
              <a:buAutoNum type="arabicPeriod"/>
              <a:defRPr/>
            </a:pPr>
            <a:r>
              <a:rPr lang="en-US" sz="2400" dirty="0"/>
              <a:t>The data </a:t>
            </a:r>
            <a:r>
              <a:rPr lang="en-US" sz="2400" dirty="0" smtClean="0"/>
              <a:t>warehouse that contains the data &amp; software</a:t>
            </a:r>
            <a:endParaRPr lang="en-US" sz="2400" dirty="0"/>
          </a:p>
          <a:p>
            <a:pPr marL="911225" lvl="1" indent="-334963" eaLnBrk="1" hangingPunct="1">
              <a:buSzPct val="70000"/>
              <a:buFont typeface="Wingdings" pitchFamily="2" charset="2"/>
              <a:buAutoNum type="arabicPeriod"/>
              <a:defRPr/>
            </a:pPr>
            <a:r>
              <a:rPr lang="en-US" sz="2400" dirty="0"/>
              <a:t>Client </a:t>
            </a:r>
            <a:r>
              <a:rPr lang="en-US" sz="2400" dirty="0" smtClean="0"/>
              <a:t>(front-end) software that allows users to access and analyze data from the warehouse</a:t>
            </a:r>
          </a:p>
          <a:p>
            <a:pPr marL="452437" indent="-334963" eaLnBrk="1" hangingPunct="1">
              <a:buSzPct val="70000"/>
              <a:defRPr/>
            </a:pPr>
            <a:r>
              <a:rPr lang="en-US" sz="2800" dirty="0" smtClean="0">
                <a:solidFill>
                  <a:srgbClr val="FF0000"/>
                </a:solidFill>
              </a:rPr>
              <a:t>Two-tier architecture</a:t>
            </a:r>
          </a:p>
          <a:p>
            <a:pPr marL="911225" lvl="1" indent="-334963" eaLnBrk="1" hangingPunct="1">
              <a:buSzPct val="70000"/>
              <a:buFont typeface="Wingdings" pitchFamily="2" charset="2"/>
              <a:buNone/>
              <a:defRPr/>
            </a:pPr>
            <a:r>
              <a:rPr lang="en-US" sz="2400" dirty="0" smtClean="0"/>
              <a:t>First 2 tiers in three-tier architecture is combined into one</a:t>
            </a:r>
          </a:p>
          <a:p>
            <a:pPr marL="455613" indent="-455613" eaLnBrk="1" hangingPunct="1">
              <a:spcBef>
                <a:spcPts val="1800"/>
              </a:spcBef>
              <a:buSzPct val="70000"/>
              <a:buFont typeface="Wingdings" pitchFamily="2" charset="2"/>
              <a:buNone/>
              <a:defRPr/>
            </a:pPr>
            <a:r>
              <a:rPr lang="en-US" sz="2800" dirty="0"/>
              <a:t>	</a:t>
            </a:r>
            <a:r>
              <a:rPr lang="en-US" sz="2800" dirty="0" smtClean="0">
                <a:solidFill>
                  <a:srgbClr val="990099"/>
                </a:solidFill>
              </a:rPr>
              <a:t>Sometimes </a:t>
            </a:r>
            <a:r>
              <a:rPr lang="en-US" sz="2800" dirty="0">
                <a:solidFill>
                  <a:srgbClr val="990099"/>
                </a:solidFill>
              </a:rPr>
              <a:t>there is only one </a:t>
            </a:r>
            <a:r>
              <a:rPr lang="en-US" sz="2800" dirty="0" smtClean="0">
                <a:solidFill>
                  <a:srgbClr val="990099"/>
                </a:solidFill>
              </a:rPr>
              <a:t>tier</a:t>
            </a:r>
            <a:endParaRPr lang="en-US" sz="2800" dirty="0">
              <a:solidFill>
                <a:srgbClr val="990099"/>
              </a:solidFill>
            </a:endParaRPr>
          </a:p>
          <a:p>
            <a:pPr marL="911225" lvl="1" indent="-334963" eaLnBrk="1" hangingPunct="1">
              <a:buSzPct val="70000"/>
              <a:buFont typeface="Wingdings" pitchFamily="2" charset="2"/>
              <a:buNone/>
              <a:defRPr/>
            </a:pPr>
            <a:endParaRPr lang="en-US" sz="2400"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1026"/>
          <p:cNvSpPr>
            <a:spLocks noGrp="1" noChangeArrowheads="1"/>
          </p:cNvSpPr>
          <p:nvPr>
            <p:ph type="title"/>
          </p:nvPr>
        </p:nvSpPr>
        <p:spPr/>
        <p:txBody>
          <a:bodyPr/>
          <a:lstStyle/>
          <a:p>
            <a:pPr eaLnBrk="1" hangingPunct="1">
              <a:defRPr/>
            </a:pPr>
            <a:r>
              <a:rPr lang="en-US"/>
              <a:t>DW Architectures</a:t>
            </a:r>
          </a:p>
        </p:txBody>
      </p:sp>
      <p:pic>
        <p:nvPicPr>
          <p:cNvPr id="37890" name="Picture 6"/>
          <p:cNvPicPr>
            <a:picLocks noChangeAspect="1"/>
          </p:cNvPicPr>
          <p:nvPr/>
        </p:nvPicPr>
        <p:blipFill>
          <a:blip r:embed="rId3"/>
          <a:srcRect/>
          <a:stretch>
            <a:fillRect/>
          </a:stretch>
        </p:blipFill>
        <p:spPr bwMode="auto">
          <a:xfrm>
            <a:off x="2601913" y="1524000"/>
            <a:ext cx="6313487" cy="2362200"/>
          </a:xfrm>
          <a:prstGeom prst="rect">
            <a:avLst/>
          </a:prstGeom>
          <a:noFill/>
          <a:ln w="9525">
            <a:noFill/>
            <a:miter lim="800000"/>
            <a:headEnd/>
            <a:tailEnd/>
          </a:ln>
        </p:spPr>
      </p:pic>
      <p:pic>
        <p:nvPicPr>
          <p:cNvPr id="37891" name="Picture 7"/>
          <p:cNvPicPr>
            <a:picLocks noChangeAspect="1"/>
          </p:cNvPicPr>
          <p:nvPr/>
        </p:nvPicPr>
        <p:blipFill>
          <a:blip r:embed="rId4"/>
          <a:srcRect/>
          <a:stretch>
            <a:fillRect/>
          </a:stretch>
        </p:blipFill>
        <p:spPr bwMode="auto">
          <a:xfrm>
            <a:off x="2590800" y="3962400"/>
            <a:ext cx="4419600" cy="2324100"/>
          </a:xfrm>
          <a:prstGeom prst="rect">
            <a:avLst/>
          </a:prstGeom>
          <a:noFill/>
          <a:ln w="9525">
            <a:noFill/>
            <a:miter lim="800000"/>
            <a:headEnd/>
            <a:tailEnd/>
          </a:ln>
        </p:spPr>
      </p:pic>
      <p:sp>
        <p:nvSpPr>
          <p:cNvPr id="9" name="Rectangle 8"/>
          <p:cNvSpPr/>
          <p:nvPr/>
        </p:nvSpPr>
        <p:spPr>
          <a:xfrm>
            <a:off x="304800" y="2140803"/>
            <a:ext cx="2286000" cy="830997"/>
          </a:xfrm>
          <a:prstGeom prst="rect">
            <a:avLst/>
          </a:prstGeom>
          <a:noFill/>
        </p:spPr>
        <p:txBody>
          <a:bodyPr>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defRPr/>
            </a:pPr>
            <a:r>
              <a:rPr lang="en-US" sz="2400" spc="50" dirty="0">
                <a:ln w="11430"/>
                <a:solidFill>
                  <a:srgbClr val="F85E08"/>
                </a:solidFill>
                <a:effectLst>
                  <a:outerShdw blurRad="76200" dist="50800" dir="5400000" algn="tl" rotWithShape="0">
                    <a:srgbClr val="000000">
                      <a:alpha val="65000"/>
                    </a:srgbClr>
                  </a:outerShdw>
                </a:effectLst>
                <a:cs typeface="+mn-cs"/>
              </a:rPr>
              <a:t>3-tier </a:t>
            </a:r>
          </a:p>
          <a:p>
            <a:pPr algn="ctr">
              <a:defRPr/>
            </a:pPr>
            <a:r>
              <a:rPr lang="en-US" sz="2400" spc="50" dirty="0">
                <a:ln w="11430"/>
                <a:solidFill>
                  <a:srgbClr val="F85E08"/>
                </a:solidFill>
                <a:effectLst>
                  <a:outerShdw blurRad="76200" dist="50800" dir="5400000" algn="tl" rotWithShape="0">
                    <a:srgbClr val="000000">
                      <a:alpha val="65000"/>
                    </a:srgbClr>
                  </a:outerShdw>
                </a:effectLst>
                <a:cs typeface="+mn-cs"/>
              </a:rPr>
              <a:t>architecture</a:t>
            </a:r>
          </a:p>
        </p:txBody>
      </p:sp>
      <p:sp>
        <p:nvSpPr>
          <p:cNvPr id="10" name="Rectangle 9"/>
          <p:cNvSpPr/>
          <p:nvPr/>
        </p:nvSpPr>
        <p:spPr>
          <a:xfrm>
            <a:off x="304800" y="4572000"/>
            <a:ext cx="2286000" cy="830997"/>
          </a:xfrm>
          <a:prstGeom prst="rect">
            <a:avLst/>
          </a:prstGeom>
          <a:noFill/>
        </p:spPr>
        <p:txBody>
          <a:bodyPr>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defRPr/>
            </a:pPr>
            <a:r>
              <a:rPr lang="en-US" sz="2400" spc="50" dirty="0">
                <a:ln w="11430"/>
                <a:solidFill>
                  <a:srgbClr val="F85E08"/>
                </a:solidFill>
                <a:effectLst>
                  <a:outerShdw blurRad="76200" dist="50800" dir="5400000" algn="tl" rotWithShape="0">
                    <a:srgbClr val="000000">
                      <a:alpha val="65000"/>
                    </a:srgbClr>
                  </a:outerShdw>
                </a:effectLst>
                <a:cs typeface="+mn-cs"/>
              </a:rPr>
              <a:t>2-tier </a:t>
            </a:r>
          </a:p>
          <a:p>
            <a:pPr algn="ctr">
              <a:defRPr/>
            </a:pPr>
            <a:r>
              <a:rPr lang="en-US" sz="2400" spc="50" dirty="0">
                <a:ln w="11430"/>
                <a:solidFill>
                  <a:srgbClr val="F85E08"/>
                </a:solidFill>
                <a:effectLst>
                  <a:outerShdw blurRad="76200" dist="50800" dir="5400000" algn="tl" rotWithShape="0">
                    <a:srgbClr val="000000">
                      <a:alpha val="65000"/>
                    </a:srgbClr>
                  </a:outerShdw>
                </a:effectLst>
                <a:cs typeface="+mn-cs"/>
              </a:rPr>
              <a:t>architecture</a:t>
            </a:r>
          </a:p>
        </p:txBody>
      </p:sp>
      <p:sp>
        <p:nvSpPr>
          <p:cNvPr id="11" name="Rectangle 10"/>
          <p:cNvSpPr/>
          <p:nvPr/>
        </p:nvSpPr>
        <p:spPr>
          <a:xfrm>
            <a:off x="7086600" y="4546937"/>
            <a:ext cx="1981200" cy="707886"/>
          </a:xfrm>
          <a:prstGeom prst="rect">
            <a:avLst/>
          </a:prstGeom>
          <a:solidFill>
            <a:schemeClr val="accent2">
              <a:lumMod val="20000"/>
              <a:lumOff val="80000"/>
            </a:schemeClr>
          </a:solidFill>
        </p:spPr>
        <p:txBody>
          <a:bodyPr>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defRPr/>
            </a:pPr>
            <a:r>
              <a:rPr lang="en-US" sz="2000" spc="50" dirty="0">
                <a:ln w="11430"/>
                <a:solidFill>
                  <a:srgbClr val="F85E08"/>
                </a:solidFill>
                <a:effectLst>
                  <a:outerShdw blurRad="76200" dist="50800" dir="5400000" algn="tl" rotWithShape="0">
                    <a:srgbClr val="000000">
                      <a:alpha val="65000"/>
                    </a:srgbClr>
                  </a:outerShdw>
                </a:effectLst>
                <a:cs typeface="+mn-cs"/>
              </a:rPr>
              <a:t>1-tier </a:t>
            </a:r>
          </a:p>
          <a:p>
            <a:pPr algn="ctr">
              <a:defRPr/>
            </a:pPr>
            <a:r>
              <a:rPr lang="en-US" sz="2000" spc="50" dirty="0">
                <a:ln w="11430"/>
                <a:solidFill>
                  <a:srgbClr val="F85E08"/>
                </a:solidFill>
                <a:effectLst>
                  <a:outerShdw blurRad="76200" dist="50800" dir="5400000" algn="tl" rotWithShape="0">
                    <a:srgbClr val="000000">
                      <a:alpha val="65000"/>
                    </a:srgbClr>
                  </a:outerShdw>
                </a:effectLst>
                <a:cs typeface="+mn-cs"/>
              </a:rPr>
              <a:t>Architecture</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A Web-based </a:t>
            </a:r>
            <a:r>
              <a:rPr lang="en-US" dirty="0" err="1" smtClean="0"/>
              <a:t>DW</a:t>
            </a:r>
            <a:r>
              <a:rPr lang="en-US" dirty="0" smtClean="0"/>
              <a:t> Architecture</a:t>
            </a:r>
            <a:endParaRPr lang="en-US" dirty="0"/>
          </a:p>
        </p:txBody>
      </p:sp>
      <p:pic>
        <p:nvPicPr>
          <p:cNvPr id="39938" name="Picture 3"/>
          <p:cNvPicPr>
            <a:picLocks noChangeAspect="1"/>
          </p:cNvPicPr>
          <p:nvPr/>
        </p:nvPicPr>
        <p:blipFill>
          <a:blip r:embed="rId3"/>
          <a:srcRect/>
          <a:stretch>
            <a:fillRect/>
          </a:stretch>
        </p:blipFill>
        <p:spPr bwMode="auto">
          <a:xfrm>
            <a:off x="1371600" y="1828800"/>
            <a:ext cx="7083425" cy="4191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2"/>
          <p:cNvSpPr>
            <a:spLocks noGrp="1" noChangeArrowheads="1"/>
          </p:cNvSpPr>
          <p:nvPr>
            <p:ph type="title"/>
          </p:nvPr>
        </p:nvSpPr>
        <p:spPr>
          <a:xfrm>
            <a:off x="1143000" y="228600"/>
            <a:ext cx="7696200" cy="1189038"/>
          </a:xfrm>
        </p:spPr>
        <p:txBody>
          <a:bodyPr/>
          <a:lstStyle/>
          <a:p>
            <a:pPr eaLnBrk="1" hangingPunct="1">
              <a:defRPr/>
            </a:pPr>
            <a:r>
              <a:rPr lang="en-US" dirty="0"/>
              <a:t>Data Warehousing Architectures </a:t>
            </a:r>
          </a:p>
        </p:txBody>
      </p:sp>
      <p:sp>
        <p:nvSpPr>
          <p:cNvPr id="41986" name="Rectangle 3"/>
          <p:cNvSpPr>
            <a:spLocks noGrp="1" noChangeArrowheads="1"/>
          </p:cNvSpPr>
          <p:nvPr>
            <p:ph idx="1"/>
          </p:nvPr>
        </p:nvSpPr>
        <p:spPr>
          <a:xfrm>
            <a:off x="1143000" y="1524000"/>
            <a:ext cx="7772400" cy="4724400"/>
          </a:xfrm>
        </p:spPr>
        <p:txBody>
          <a:bodyPr/>
          <a:lstStyle/>
          <a:p>
            <a:pPr eaLnBrk="1" hangingPunct="1"/>
            <a:r>
              <a:rPr lang="en-US" smtClean="0"/>
              <a:t>Issues to consider when deciding which architecture to use:</a:t>
            </a:r>
          </a:p>
          <a:p>
            <a:pPr lvl="1" eaLnBrk="1" hangingPunct="1"/>
            <a:r>
              <a:rPr lang="en-US" sz="2600" smtClean="0"/>
              <a:t>Which database management system (DBMS) should be used? </a:t>
            </a:r>
          </a:p>
          <a:p>
            <a:pPr lvl="1" eaLnBrk="1" hangingPunct="1"/>
            <a:r>
              <a:rPr lang="en-US" sz="2600" smtClean="0"/>
              <a:t>Will parallel processing and/or partitioning be used? </a:t>
            </a:r>
          </a:p>
          <a:p>
            <a:pPr lvl="1" eaLnBrk="1" hangingPunct="1"/>
            <a:r>
              <a:rPr lang="en-US" sz="2600" smtClean="0"/>
              <a:t>Will data migration tools be used to load the data warehouse?</a:t>
            </a:r>
          </a:p>
          <a:p>
            <a:pPr lvl="1" eaLnBrk="1" hangingPunct="1"/>
            <a:r>
              <a:rPr lang="en-US" sz="2600" smtClean="0"/>
              <a:t>What tools will be used to support data retrieval and analysis? </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0938" y="152400"/>
            <a:ext cx="7535862" cy="609600"/>
          </a:xfrm>
        </p:spPr>
        <p:txBody>
          <a:bodyPr>
            <a:normAutofit fontScale="90000"/>
          </a:bodyPr>
          <a:lstStyle/>
          <a:p>
            <a:pPr algn="ctr" eaLnBrk="1" hangingPunct="1">
              <a:defRPr/>
            </a:pPr>
            <a:r>
              <a:rPr lang="en-US" dirty="0" smtClean="0"/>
              <a:t>Alternative </a:t>
            </a:r>
            <a:r>
              <a:rPr lang="en-US" dirty="0" err="1" smtClean="0"/>
              <a:t>DW</a:t>
            </a:r>
            <a:r>
              <a:rPr lang="en-US" dirty="0" smtClean="0"/>
              <a:t> Architectures</a:t>
            </a:r>
            <a:endParaRPr lang="en-US" dirty="0"/>
          </a:p>
        </p:txBody>
      </p:sp>
      <p:pic>
        <p:nvPicPr>
          <p:cNvPr id="44034" name="Picture 3"/>
          <p:cNvPicPr>
            <a:picLocks noChangeAspect="1"/>
          </p:cNvPicPr>
          <p:nvPr/>
        </p:nvPicPr>
        <p:blipFill>
          <a:blip r:embed="rId3"/>
          <a:srcRect/>
          <a:stretch>
            <a:fillRect/>
          </a:stretch>
        </p:blipFill>
        <p:spPr bwMode="auto">
          <a:xfrm>
            <a:off x="1287463" y="762000"/>
            <a:ext cx="7315200" cy="1674813"/>
          </a:xfrm>
          <a:prstGeom prst="rect">
            <a:avLst/>
          </a:prstGeom>
          <a:noFill/>
          <a:ln w="9525">
            <a:noFill/>
            <a:miter lim="800000"/>
            <a:headEnd/>
            <a:tailEnd/>
          </a:ln>
        </p:spPr>
      </p:pic>
      <p:pic>
        <p:nvPicPr>
          <p:cNvPr id="44035" name="Picture 4"/>
          <p:cNvPicPr>
            <a:picLocks noChangeAspect="1"/>
          </p:cNvPicPr>
          <p:nvPr/>
        </p:nvPicPr>
        <p:blipFill>
          <a:blip r:embed="rId4"/>
          <a:srcRect/>
          <a:stretch>
            <a:fillRect/>
          </a:stretch>
        </p:blipFill>
        <p:spPr bwMode="auto">
          <a:xfrm>
            <a:off x="1287463" y="2514600"/>
            <a:ext cx="7315200" cy="1674813"/>
          </a:xfrm>
          <a:prstGeom prst="rect">
            <a:avLst/>
          </a:prstGeom>
          <a:noFill/>
          <a:ln w="9525">
            <a:noFill/>
            <a:miter lim="800000"/>
            <a:headEnd/>
            <a:tailEnd/>
          </a:ln>
        </p:spPr>
      </p:pic>
      <p:pic>
        <p:nvPicPr>
          <p:cNvPr id="44036" name="Picture 6"/>
          <p:cNvPicPr>
            <a:picLocks noChangeAspect="1"/>
          </p:cNvPicPr>
          <p:nvPr/>
        </p:nvPicPr>
        <p:blipFill>
          <a:blip r:embed="rId5"/>
          <a:srcRect/>
          <a:stretch>
            <a:fillRect/>
          </a:stretch>
        </p:blipFill>
        <p:spPr bwMode="auto">
          <a:xfrm>
            <a:off x="1295400" y="4244975"/>
            <a:ext cx="7327900" cy="26130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Alternative </a:t>
            </a:r>
            <a:r>
              <a:rPr lang="en-US" dirty="0" err="1" smtClean="0"/>
              <a:t>DW</a:t>
            </a:r>
            <a:r>
              <a:rPr lang="en-US" dirty="0" smtClean="0"/>
              <a:t> Architectures</a:t>
            </a:r>
            <a:endParaRPr lang="en-US" dirty="0"/>
          </a:p>
        </p:txBody>
      </p:sp>
      <p:pic>
        <p:nvPicPr>
          <p:cNvPr id="46082" name="Picture 5"/>
          <p:cNvPicPr>
            <a:picLocks noChangeAspect="1"/>
          </p:cNvPicPr>
          <p:nvPr/>
        </p:nvPicPr>
        <p:blipFill>
          <a:blip r:embed="rId3"/>
          <a:srcRect/>
          <a:stretch>
            <a:fillRect/>
          </a:stretch>
        </p:blipFill>
        <p:spPr bwMode="auto">
          <a:xfrm>
            <a:off x="990600" y="1905000"/>
            <a:ext cx="7654925" cy="1752600"/>
          </a:xfrm>
          <a:prstGeom prst="rect">
            <a:avLst/>
          </a:prstGeom>
          <a:noFill/>
          <a:ln w="9525">
            <a:noFill/>
            <a:miter lim="800000"/>
            <a:headEnd/>
            <a:tailEnd/>
          </a:ln>
        </p:spPr>
      </p:pic>
      <p:pic>
        <p:nvPicPr>
          <p:cNvPr id="46083" name="Picture 6"/>
          <p:cNvPicPr>
            <a:picLocks noChangeAspect="1"/>
          </p:cNvPicPr>
          <p:nvPr/>
        </p:nvPicPr>
        <p:blipFill>
          <a:blip r:embed="rId4"/>
          <a:srcRect/>
          <a:stretch>
            <a:fillRect/>
          </a:stretch>
        </p:blipFill>
        <p:spPr bwMode="auto">
          <a:xfrm>
            <a:off x="990600" y="3833813"/>
            <a:ext cx="7696200" cy="1957387"/>
          </a:xfrm>
          <a:prstGeom prst="rect">
            <a:avLst/>
          </a:prstGeom>
          <a:noFill/>
          <a:ln w="9525">
            <a:noFill/>
            <a:miter lim="800000"/>
            <a:headEnd/>
            <a:tailEnd/>
          </a:ln>
        </p:spPr>
      </p:pic>
      <p:sp>
        <p:nvSpPr>
          <p:cNvPr id="3" name="Rectangle 2"/>
          <p:cNvSpPr/>
          <p:nvPr/>
        </p:nvSpPr>
        <p:spPr>
          <a:xfrm>
            <a:off x="2134259" y="5867400"/>
            <a:ext cx="4495141" cy="954107"/>
          </a:xfrm>
          <a:prstGeom prst="rect">
            <a:avLst/>
          </a:prstGeom>
        </p:spPr>
        <p:txBody>
          <a:bodyPr wrap="none">
            <a:spAutoFit/>
          </a:bodyPr>
          <a:lstStyle/>
          <a:p>
            <a:pPr marL="514350" indent="-514350" eaLnBrk="1" hangingPunct="1">
              <a:buClr>
                <a:srgbClr val="FF0000"/>
              </a:buClr>
            </a:pPr>
            <a:r>
              <a:rPr lang="en-US" dirty="0"/>
              <a:t>Each has pros and cons</a:t>
            </a:r>
            <a:r>
              <a:rPr lang="en-US" dirty="0" smtClean="0"/>
              <a:t>!</a:t>
            </a:r>
          </a:p>
          <a:p>
            <a:pPr marL="514350" indent="-514350" eaLnBrk="1" hangingPunct="1">
              <a:buClr>
                <a:srgbClr val="FF0000"/>
              </a:buClr>
            </a:pPr>
            <a:r>
              <a:rPr lang="en-US" dirty="0" smtClean="0"/>
              <a:t>Which one is best???</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2"/>
          <p:cNvSpPr>
            <a:spLocks noGrp="1" noChangeArrowheads="1"/>
          </p:cNvSpPr>
          <p:nvPr>
            <p:ph type="title"/>
          </p:nvPr>
        </p:nvSpPr>
        <p:spPr/>
        <p:txBody>
          <a:bodyPr/>
          <a:lstStyle/>
          <a:p>
            <a:pPr eaLnBrk="1" hangingPunct="1">
              <a:defRPr/>
            </a:pPr>
            <a:r>
              <a:rPr lang="en-US" dirty="0" smtClean="0"/>
              <a:t>Learning Objectives</a:t>
            </a:r>
            <a:endParaRPr lang="en-US" dirty="0"/>
          </a:p>
        </p:txBody>
      </p:sp>
      <p:sp>
        <p:nvSpPr>
          <p:cNvPr id="19458" name="Rectangle 3"/>
          <p:cNvSpPr>
            <a:spLocks noGrp="1" noChangeArrowheads="1"/>
          </p:cNvSpPr>
          <p:nvPr>
            <p:ph idx="1"/>
          </p:nvPr>
        </p:nvSpPr>
        <p:spPr>
          <a:xfrm>
            <a:off x="1182688" y="1524000"/>
            <a:ext cx="7808912" cy="4608513"/>
          </a:xfrm>
        </p:spPr>
        <p:txBody>
          <a:bodyPr/>
          <a:lstStyle/>
          <a:p>
            <a:r>
              <a:rPr lang="en-US" sz="2800" dirty="0"/>
              <a:t>Explain the role of data warehouses in decision support</a:t>
            </a:r>
          </a:p>
          <a:p>
            <a:pPr eaLnBrk="1" hangingPunct="1"/>
            <a:r>
              <a:rPr lang="en-US" sz="2800" dirty="0" smtClean="0"/>
              <a:t>Explain data integration and the extraction, transformation, and load (ETL) processes</a:t>
            </a:r>
          </a:p>
          <a:p>
            <a:pPr eaLnBrk="1" hangingPunct="1"/>
            <a:r>
              <a:rPr lang="en-US" sz="2800" dirty="0" smtClean="0"/>
              <a:t>Describe real-time (a.k.a. right-time and/or active) data warehousing</a:t>
            </a:r>
            <a:endParaRPr lang="en-US" sz="2400" dirty="0" smtClean="0"/>
          </a:p>
          <a:p>
            <a:pPr lvl="1" eaLnBrk="1" hangingPunct="1"/>
            <a:endParaRPr lang="en-US" sz="2400" dirty="0" smtClean="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Teradata Corp. DW Architecture</a:t>
            </a:r>
            <a:endParaRPr lang="en-US" dirty="0"/>
          </a:p>
        </p:txBody>
      </p:sp>
      <p:pic>
        <p:nvPicPr>
          <p:cNvPr id="49154" name="Picture 2" descr="D:\USER\Dursun\Research\Book - DSS Book 9th Edition\3 - Image Library\Fig_08.07.jpg"/>
          <p:cNvPicPr>
            <a:picLocks noChangeAspect="1" noChangeArrowheads="1"/>
          </p:cNvPicPr>
          <p:nvPr/>
        </p:nvPicPr>
        <p:blipFill>
          <a:blip r:embed="rId2"/>
          <a:srcRect/>
          <a:stretch>
            <a:fillRect/>
          </a:stretch>
        </p:blipFill>
        <p:spPr bwMode="auto">
          <a:xfrm>
            <a:off x="152400" y="841554"/>
            <a:ext cx="8991600" cy="574781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Rectangle 2"/>
          <p:cNvSpPr>
            <a:spLocks noGrp="1" noChangeArrowheads="1"/>
          </p:cNvSpPr>
          <p:nvPr>
            <p:ph type="title"/>
          </p:nvPr>
        </p:nvSpPr>
        <p:spPr>
          <a:xfrm>
            <a:off x="990600" y="342900"/>
            <a:ext cx="7704667" cy="914400"/>
          </a:xfrm>
        </p:spPr>
        <p:txBody>
          <a:bodyPr/>
          <a:lstStyle/>
          <a:p>
            <a:pPr eaLnBrk="1" hangingPunct="1">
              <a:defRPr/>
            </a:pPr>
            <a:r>
              <a:rPr lang="en-US" dirty="0"/>
              <a:t>Data Warehousing Architectures </a:t>
            </a:r>
          </a:p>
        </p:txBody>
      </p:sp>
      <p:sp>
        <p:nvSpPr>
          <p:cNvPr id="50178" name="Rectangle 3"/>
          <p:cNvSpPr>
            <a:spLocks noGrp="1" noChangeArrowheads="1"/>
          </p:cNvSpPr>
          <p:nvPr>
            <p:ph sz="half" idx="1"/>
          </p:nvPr>
        </p:nvSpPr>
        <p:spPr>
          <a:xfrm>
            <a:off x="685800" y="2514600"/>
            <a:ext cx="3810000" cy="3657600"/>
          </a:xfrm>
        </p:spPr>
        <p:txBody>
          <a:bodyPr>
            <a:normAutofit lnSpcReduction="10000"/>
          </a:bodyPr>
          <a:lstStyle/>
          <a:p>
            <a:pPr marL="347663" indent="-347663" eaLnBrk="1" hangingPunct="1">
              <a:buClr>
                <a:srgbClr val="C00000"/>
              </a:buClr>
              <a:buSzPct val="100000"/>
              <a:buFontTx/>
              <a:buAutoNum type="arabicPeriod"/>
            </a:pPr>
            <a:r>
              <a:rPr lang="en-US" sz="2200" smtClean="0">
                <a:solidFill>
                  <a:srgbClr val="0066FF"/>
                </a:solidFill>
              </a:rPr>
              <a:t>Information interdependence between organizational units</a:t>
            </a:r>
          </a:p>
          <a:p>
            <a:pPr marL="347663" indent="-347663" eaLnBrk="1" hangingPunct="1">
              <a:buClr>
                <a:srgbClr val="C00000"/>
              </a:buClr>
              <a:buSzPct val="100000"/>
              <a:buFontTx/>
              <a:buAutoNum type="arabicPeriod"/>
            </a:pPr>
            <a:r>
              <a:rPr lang="en-US" sz="2200" smtClean="0">
                <a:solidFill>
                  <a:srgbClr val="0066FF"/>
                </a:solidFill>
              </a:rPr>
              <a:t>Upper management’s information needs</a:t>
            </a:r>
          </a:p>
          <a:p>
            <a:pPr marL="347663" indent="-347663" eaLnBrk="1" hangingPunct="1">
              <a:buClr>
                <a:srgbClr val="C00000"/>
              </a:buClr>
              <a:buSzPct val="100000"/>
              <a:buFontTx/>
              <a:buAutoNum type="arabicPeriod"/>
            </a:pPr>
            <a:r>
              <a:rPr lang="en-US" sz="2200" smtClean="0">
                <a:solidFill>
                  <a:srgbClr val="0066FF"/>
                </a:solidFill>
              </a:rPr>
              <a:t>Urgency of need for a data warehouse</a:t>
            </a:r>
          </a:p>
          <a:p>
            <a:pPr marL="347663" indent="-347663" eaLnBrk="1" hangingPunct="1">
              <a:buClr>
                <a:srgbClr val="C00000"/>
              </a:buClr>
              <a:buSzPct val="100000"/>
              <a:buFontTx/>
              <a:buAutoNum type="arabicPeriod"/>
            </a:pPr>
            <a:r>
              <a:rPr lang="en-US" sz="2200" smtClean="0">
                <a:solidFill>
                  <a:srgbClr val="0066FF"/>
                </a:solidFill>
              </a:rPr>
              <a:t>Nature of end-user tasks</a:t>
            </a:r>
          </a:p>
          <a:p>
            <a:pPr marL="347663" indent="-347663" eaLnBrk="1" hangingPunct="1">
              <a:buClr>
                <a:srgbClr val="C00000"/>
              </a:buClr>
              <a:buSzPct val="100000"/>
              <a:buFontTx/>
              <a:buAutoNum type="arabicPeriod"/>
            </a:pPr>
            <a:r>
              <a:rPr lang="en-US" sz="2200" smtClean="0">
                <a:solidFill>
                  <a:srgbClr val="0066FF"/>
                </a:solidFill>
              </a:rPr>
              <a:t>Constraints on resources </a:t>
            </a:r>
          </a:p>
        </p:txBody>
      </p:sp>
      <p:sp>
        <p:nvSpPr>
          <p:cNvPr id="50179" name="Rectangle 4"/>
          <p:cNvSpPr>
            <a:spLocks noGrp="1" noChangeArrowheads="1"/>
          </p:cNvSpPr>
          <p:nvPr>
            <p:ph sz="half" idx="2"/>
          </p:nvPr>
        </p:nvSpPr>
        <p:spPr>
          <a:xfrm>
            <a:off x="4419600" y="2514600"/>
            <a:ext cx="4648200" cy="3733800"/>
          </a:xfrm>
        </p:spPr>
        <p:txBody>
          <a:bodyPr>
            <a:normAutofit lnSpcReduction="10000"/>
          </a:bodyPr>
          <a:lstStyle/>
          <a:p>
            <a:pPr marL="463550" indent="-463550" eaLnBrk="1" hangingPunct="1">
              <a:buClr>
                <a:srgbClr val="C00000"/>
              </a:buClr>
              <a:buSzPct val="100000"/>
              <a:buFont typeface="Tahoma" pitchFamily="34" charset="0"/>
              <a:buAutoNum type="arabicPeriod" startAt="6"/>
            </a:pPr>
            <a:r>
              <a:rPr lang="en-US" sz="2200" dirty="0" smtClean="0">
                <a:solidFill>
                  <a:srgbClr val="0066FF"/>
                </a:solidFill>
              </a:rPr>
              <a:t>Strategic view of the data warehouse prior to implementation</a:t>
            </a:r>
          </a:p>
          <a:p>
            <a:pPr marL="463550" indent="-463550" eaLnBrk="1" hangingPunct="1">
              <a:buClr>
                <a:srgbClr val="C00000"/>
              </a:buClr>
              <a:buSzPct val="100000"/>
              <a:buFontTx/>
              <a:buAutoNum type="arabicPeriod" startAt="6"/>
            </a:pPr>
            <a:r>
              <a:rPr lang="en-US" sz="2200" dirty="0" smtClean="0">
                <a:solidFill>
                  <a:srgbClr val="0066FF"/>
                </a:solidFill>
              </a:rPr>
              <a:t>Compatibility with existing systems</a:t>
            </a:r>
          </a:p>
          <a:p>
            <a:pPr marL="463550" indent="-463550" eaLnBrk="1" hangingPunct="1">
              <a:buClr>
                <a:srgbClr val="C00000"/>
              </a:buClr>
              <a:buSzPct val="100000"/>
              <a:buFontTx/>
              <a:buAutoNum type="arabicPeriod" startAt="6"/>
            </a:pPr>
            <a:r>
              <a:rPr lang="en-US" sz="2200" dirty="0" smtClean="0">
                <a:solidFill>
                  <a:srgbClr val="0066FF"/>
                </a:solidFill>
              </a:rPr>
              <a:t>Perceived ability of the in-house IT staff</a:t>
            </a:r>
          </a:p>
          <a:p>
            <a:pPr marL="463550" indent="-463550" eaLnBrk="1" hangingPunct="1">
              <a:buClr>
                <a:srgbClr val="C00000"/>
              </a:buClr>
              <a:buSzPct val="100000"/>
              <a:buFontTx/>
              <a:buAutoNum type="arabicPeriod" startAt="6"/>
            </a:pPr>
            <a:r>
              <a:rPr lang="en-US" sz="2200" dirty="0" smtClean="0">
                <a:solidFill>
                  <a:srgbClr val="0066FF"/>
                </a:solidFill>
              </a:rPr>
              <a:t>Technical issues</a:t>
            </a:r>
          </a:p>
          <a:p>
            <a:pPr marL="463550" indent="-463550" eaLnBrk="1" hangingPunct="1">
              <a:buClr>
                <a:srgbClr val="C00000"/>
              </a:buClr>
              <a:buSzPct val="100000"/>
              <a:buFontTx/>
              <a:buAutoNum type="arabicPeriod" startAt="6"/>
            </a:pPr>
            <a:r>
              <a:rPr lang="en-US" sz="2200" dirty="0" smtClean="0">
                <a:solidFill>
                  <a:srgbClr val="0066FF"/>
                </a:solidFill>
              </a:rPr>
              <a:t>Social/political factors</a:t>
            </a:r>
          </a:p>
        </p:txBody>
      </p:sp>
      <p:sp>
        <p:nvSpPr>
          <p:cNvPr id="189445" name="Text Box 5"/>
          <p:cNvSpPr txBox="1">
            <a:spLocks noChangeArrowheads="1"/>
          </p:cNvSpPr>
          <p:nvPr/>
        </p:nvSpPr>
        <p:spPr bwMode="auto">
          <a:xfrm>
            <a:off x="838200" y="1442908"/>
            <a:ext cx="7772400" cy="1077912"/>
          </a:xfrm>
          <a:prstGeom prst="rect">
            <a:avLst/>
          </a:prstGeom>
          <a:noFill/>
          <a:ln w="9525">
            <a:noFill/>
            <a:miter lim="800000"/>
            <a:headEnd/>
            <a:tailEnd/>
          </a:ln>
          <a:effectLst/>
        </p:spPr>
        <p:txBody>
          <a:bodyPr>
            <a:spAutoFit/>
          </a:bodyPr>
          <a:lstStyle/>
          <a:p>
            <a:pPr algn="ctr">
              <a:spcBef>
                <a:spcPct val="20000"/>
              </a:spcBef>
              <a:defRPr/>
            </a:pPr>
            <a:r>
              <a:rPr lang="en-US" sz="3200" b="0" dirty="0">
                <a:solidFill>
                  <a:srgbClr val="F85E08"/>
                </a:solidFill>
                <a:effectLst>
                  <a:outerShdw blurRad="38100" dist="38100" dir="2700000" algn="tl">
                    <a:srgbClr val="000000">
                      <a:alpha val="43137"/>
                    </a:srgbClr>
                  </a:outerShdw>
                </a:effectLst>
                <a:cs typeface="+mn-cs"/>
              </a:rPr>
              <a:t>Ten factors that potentially affect the architecture selection decision:</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Rectangle 2"/>
          <p:cNvSpPr>
            <a:spLocks noGrp="1" noChangeArrowheads="1"/>
          </p:cNvSpPr>
          <p:nvPr>
            <p:ph type="title"/>
          </p:nvPr>
        </p:nvSpPr>
        <p:spPr>
          <a:xfrm>
            <a:off x="1066800" y="182563"/>
            <a:ext cx="7772400" cy="1265237"/>
          </a:xfrm>
        </p:spPr>
        <p:txBody>
          <a:bodyPr/>
          <a:lstStyle/>
          <a:p>
            <a:pPr eaLnBrk="1" hangingPunct="1">
              <a:defRPr/>
            </a:pPr>
            <a:r>
              <a:rPr lang="en-US" sz="3200" dirty="0"/>
              <a:t>Data Integration and the </a:t>
            </a:r>
            <a:r>
              <a:rPr lang="en-US" sz="3200" dirty="0" smtClean="0"/>
              <a:t>Extraction</a:t>
            </a:r>
            <a:r>
              <a:rPr lang="en-US" sz="3200" dirty="0"/>
              <a:t>, Transformation, </a:t>
            </a:r>
            <a:r>
              <a:rPr lang="en-US" sz="3200" dirty="0" smtClean="0"/>
              <a:t>and </a:t>
            </a:r>
            <a:r>
              <a:rPr lang="en-US" sz="3200" dirty="0"/>
              <a:t>Load (ETL) Process</a:t>
            </a:r>
          </a:p>
        </p:txBody>
      </p:sp>
      <p:sp>
        <p:nvSpPr>
          <p:cNvPr id="52226" name="Rectangle 3"/>
          <p:cNvSpPr>
            <a:spLocks noGrp="1" noChangeArrowheads="1"/>
          </p:cNvSpPr>
          <p:nvPr>
            <p:ph idx="1"/>
          </p:nvPr>
        </p:nvSpPr>
        <p:spPr>
          <a:xfrm>
            <a:off x="1066800" y="1524000"/>
            <a:ext cx="7848600" cy="4953000"/>
          </a:xfrm>
        </p:spPr>
        <p:txBody>
          <a:bodyPr/>
          <a:lstStyle/>
          <a:p>
            <a:pPr eaLnBrk="1" hangingPunct="1"/>
            <a:r>
              <a:rPr lang="en-US" sz="2400" smtClean="0">
                <a:solidFill>
                  <a:srgbClr val="FF0000"/>
                </a:solidFill>
              </a:rPr>
              <a:t>Data integration </a:t>
            </a:r>
          </a:p>
          <a:p>
            <a:pPr eaLnBrk="1" hangingPunct="1">
              <a:buFontTx/>
              <a:buNone/>
            </a:pPr>
            <a:r>
              <a:rPr lang="en-US" sz="2400" smtClean="0"/>
              <a:t>	Integration that comprises three major processes: data access, data federation, and change capture </a:t>
            </a:r>
          </a:p>
          <a:p>
            <a:pPr eaLnBrk="1" hangingPunct="1"/>
            <a:r>
              <a:rPr lang="en-US" sz="2400" smtClean="0">
                <a:solidFill>
                  <a:srgbClr val="FF0000"/>
                </a:solidFill>
              </a:rPr>
              <a:t>Enterprise application integration (EAI)</a:t>
            </a:r>
          </a:p>
          <a:p>
            <a:pPr eaLnBrk="1" hangingPunct="1">
              <a:buFontTx/>
              <a:buNone/>
            </a:pPr>
            <a:r>
              <a:rPr lang="en-US" sz="2400" smtClean="0"/>
              <a:t>	A technology that</a:t>
            </a:r>
            <a:r>
              <a:rPr lang="en-US" sz="2400" b="1" smtClean="0"/>
              <a:t> </a:t>
            </a:r>
            <a:r>
              <a:rPr lang="en-US" sz="2400" smtClean="0"/>
              <a:t>provides a vehicle for pushing data from source systems into a data warehouse </a:t>
            </a:r>
          </a:p>
          <a:p>
            <a:pPr eaLnBrk="1" hangingPunct="1"/>
            <a:r>
              <a:rPr lang="en-US" sz="2400" smtClean="0">
                <a:solidFill>
                  <a:srgbClr val="FF0000"/>
                </a:solidFill>
              </a:rPr>
              <a:t>Enterprise information integration (EII) </a:t>
            </a:r>
          </a:p>
          <a:p>
            <a:pPr eaLnBrk="1" hangingPunct="1">
              <a:buFontTx/>
              <a:buNone/>
            </a:pPr>
            <a:r>
              <a:rPr lang="en-US" sz="2400" smtClean="0"/>
              <a:t>	An evolving tool space that promises real-time data integration from a variety of sources, such as relational databases, Web services, and multidimensional databases </a:t>
            </a:r>
          </a:p>
          <a:p>
            <a:pPr eaLnBrk="1" hangingPunct="1">
              <a:buFontTx/>
              <a:buNone/>
            </a:pPr>
            <a:endParaRPr lang="en-US" sz="2400" smtClean="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a:xfrm>
            <a:off x="1066800" y="182563"/>
            <a:ext cx="7772400" cy="1265237"/>
          </a:xfrm>
        </p:spPr>
        <p:txBody>
          <a:bodyPr/>
          <a:lstStyle/>
          <a:p>
            <a:pPr eaLnBrk="1" hangingPunct="1">
              <a:defRPr/>
            </a:pPr>
            <a:r>
              <a:rPr lang="en-US" sz="3200" dirty="0"/>
              <a:t>Data Integration and the </a:t>
            </a:r>
            <a:r>
              <a:rPr lang="en-US" sz="3200" dirty="0" smtClean="0"/>
              <a:t>Extraction</a:t>
            </a:r>
            <a:r>
              <a:rPr lang="en-US" sz="3200" dirty="0"/>
              <a:t>, Transformation, </a:t>
            </a:r>
            <a:r>
              <a:rPr lang="en-US" sz="3200" dirty="0" smtClean="0"/>
              <a:t>and </a:t>
            </a:r>
            <a:r>
              <a:rPr lang="en-US" sz="3200" dirty="0"/>
              <a:t>Load (ETL) Process</a:t>
            </a:r>
          </a:p>
        </p:txBody>
      </p:sp>
      <p:sp>
        <p:nvSpPr>
          <p:cNvPr id="54273" name="Rectangle 3"/>
          <p:cNvSpPr>
            <a:spLocks noGrp="1" noChangeArrowheads="1"/>
          </p:cNvSpPr>
          <p:nvPr>
            <p:ph idx="1"/>
          </p:nvPr>
        </p:nvSpPr>
        <p:spPr>
          <a:xfrm>
            <a:off x="1143000" y="1668463"/>
            <a:ext cx="8001000" cy="541337"/>
          </a:xfrm>
        </p:spPr>
        <p:txBody>
          <a:bodyPr>
            <a:normAutofit fontScale="47500" lnSpcReduction="20000"/>
          </a:bodyPr>
          <a:lstStyle/>
          <a:p>
            <a:pPr eaLnBrk="1" hangingPunct="1">
              <a:buFont typeface="Wingdings" pitchFamily="2" charset="2"/>
              <a:buNone/>
            </a:pPr>
            <a:r>
              <a:rPr lang="en-US" sz="2800" smtClean="0"/>
              <a:t>Extraction, transformation, and load (ETL)</a:t>
            </a:r>
          </a:p>
          <a:p>
            <a:pPr eaLnBrk="1" hangingPunct="1">
              <a:buFontTx/>
              <a:buNone/>
            </a:pPr>
            <a:r>
              <a:rPr lang="en-US" sz="2800" smtClean="0"/>
              <a:t>	</a:t>
            </a:r>
          </a:p>
        </p:txBody>
      </p:sp>
      <p:pic>
        <p:nvPicPr>
          <p:cNvPr id="54275" name="Picture 6"/>
          <p:cNvPicPr>
            <a:picLocks noChangeAspect="1"/>
          </p:cNvPicPr>
          <p:nvPr/>
        </p:nvPicPr>
        <p:blipFill>
          <a:blip r:embed="rId3"/>
          <a:srcRect/>
          <a:stretch>
            <a:fillRect/>
          </a:stretch>
        </p:blipFill>
        <p:spPr bwMode="auto">
          <a:xfrm>
            <a:off x="457200" y="2360613"/>
            <a:ext cx="8305800" cy="358298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ETL </a:t>
            </a:r>
            <a:endParaRPr lang="en-US" dirty="0"/>
          </a:p>
        </p:txBody>
      </p:sp>
      <p:sp>
        <p:nvSpPr>
          <p:cNvPr id="56322" name="Content Placeholder 2"/>
          <p:cNvSpPr>
            <a:spLocks noGrp="1"/>
          </p:cNvSpPr>
          <p:nvPr>
            <p:ph idx="1"/>
          </p:nvPr>
        </p:nvSpPr>
        <p:spPr>
          <a:xfrm>
            <a:off x="982133" y="1295400"/>
            <a:ext cx="7704667" cy="5181600"/>
          </a:xfrm>
        </p:spPr>
        <p:txBody>
          <a:bodyPr>
            <a:normAutofit fontScale="85000" lnSpcReduction="20000"/>
          </a:bodyPr>
          <a:lstStyle/>
          <a:p>
            <a:pPr eaLnBrk="1" hangingPunct="1"/>
            <a:r>
              <a:rPr lang="en-US" sz="2800" dirty="0" smtClean="0"/>
              <a:t>Issues affecting the purchase of ETL tool</a:t>
            </a:r>
          </a:p>
          <a:p>
            <a:pPr lvl="1" eaLnBrk="1" hangingPunct="1"/>
            <a:r>
              <a:rPr lang="en-US" sz="2400" dirty="0" smtClean="0"/>
              <a:t>Stand-alone data transformation tools can be expensive</a:t>
            </a:r>
          </a:p>
          <a:p>
            <a:pPr lvl="2"/>
            <a:r>
              <a:rPr lang="en-US" sz="2200" dirty="0" smtClean="0"/>
              <a:t>but then again, you may have already purchased it and not even know it!</a:t>
            </a:r>
          </a:p>
          <a:p>
            <a:pPr lvl="1" eaLnBrk="1" hangingPunct="1"/>
            <a:r>
              <a:rPr lang="en-US" sz="2400" dirty="0" smtClean="0"/>
              <a:t>Data transformation tools may have a long learning curve</a:t>
            </a:r>
          </a:p>
          <a:p>
            <a:pPr lvl="1" eaLnBrk="1" hangingPunct="1"/>
            <a:r>
              <a:rPr lang="en-US" sz="2400" dirty="0" smtClean="0"/>
              <a:t>Tools typically require specialized database administrator (DBA) skills</a:t>
            </a:r>
          </a:p>
          <a:p>
            <a:pPr eaLnBrk="1" hangingPunct="1"/>
            <a:r>
              <a:rPr lang="en-US" sz="2800" dirty="0" smtClean="0"/>
              <a:t>Important criteria in selecting an ETL tool</a:t>
            </a:r>
          </a:p>
          <a:p>
            <a:pPr lvl="1" eaLnBrk="1" hangingPunct="1"/>
            <a:r>
              <a:rPr lang="en-US" sz="2400" dirty="0" smtClean="0"/>
              <a:t>Ability to read from and write to an unlimited number of data sources/architectures</a:t>
            </a:r>
          </a:p>
          <a:p>
            <a:pPr lvl="1" eaLnBrk="1" hangingPunct="1"/>
            <a:r>
              <a:rPr lang="en-US" sz="2400" dirty="0" smtClean="0"/>
              <a:t>Automatic capturing and delivery of metadata</a:t>
            </a:r>
          </a:p>
          <a:p>
            <a:pPr lvl="1" eaLnBrk="1" hangingPunct="1"/>
            <a:r>
              <a:rPr lang="en-US" sz="2400" dirty="0" smtClean="0"/>
              <a:t>A history of conforming to open standards</a:t>
            </a:r>
          </a:p>
          <a:p>
            <a:pPr lvl="1" eaLnBrk="1" hangingPunct="1"/>
            <a:r>
              <a:rPr lang="en-US" sz="2400" dirty="0" smtClean="0"/>
              <a:t>An easy-to-use interface for the developer and the functional user </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a:xfrm>
            <a:off x="1150938" y="327025"/>
            <a:ext cx="7793037" cy="1044575"/>
          </a:xfrm>
        </p:spPr>
        <p:txBody>
          <a:bodyPr/>
          <a:lstStyle/>
          <a:p>
            <a:pPr eaLnBrk="1" hangingPunct="1">
              <a:defRPr/>
            </a:pPr>
            <a:r>
              <a:rPr lang="en-US" dirty="0"/>
              <a:t>Data Warehouse Development</a:t>
            </a:r>
          </a:p>
        </p:txBody>
      </p:sp>
      <p:sp>
        <p:nvSpPr>
          <p:cNvPr id="98307" name="Rectangle 3"/>
          <p:cNvSpPr>
            <a:spLocks noGrp="1" noChangeArrowheads="1"/>
          </p:cNvSpPr>
          <p:nvPr>
            <p:ph idx="1"/>
          </p:nvPr>
        </p:nvSpPr>
        <p:spPr>
          <a:xfrm>
            <a:off x="1182688" y="1524000"/>
            <a:ext cx="7961312" cy="4876800"/>
          </a:xfrm>
        </p:spPr>
        <p:txBody>
          <a:bodyPr/>
          <a:lstStyle/>
          <a:p>
            <a:pPr marL="609600" indent="-609600" eaLnBrk="1" hangingPunct="1">
              <a:defRPr/>
            </a:pPr>
            <a:r>
              <a:rPr lang="en-US" sz="2800" dirty="0" smtClean="0"/>
              <a:t>Data warehouse development approaches</a:t>
            </a:r>
          </a:p>
          <a:p>
            <a:pPr marL="966788" lvl="1" indent="-508000" eaLnBrk="1" hangingPunct="1">
              <a:defRPr/>
            </a:pPr>
            <a:r>
              <a:rPr lang="en-US" sz="2400" dirty="0" err="1" smtClean="0"/>
              <a:t>Inmon</a:t>
            </a:r>
            <a:r>
              <a:rPr lang="en-US" sz="2400" dirty="0" smtClean="0"/>
              <a:t> Model: EDW approach (top-down) </a:t>
            </a:r>
          </a:p>
          <a:p>
            <a:pPr marL="966788" lvl="1" indent="-508000" eaLnBrk="1" hangingPunct="1">
              <a:defRPr/>
            </a:pPr>
            <a:r>
              <a:rPr lang="en-US" sz="2400" dirty="0" smtClean="0"/>
              <a:t>Kimball Model: Data mart approach  (bottom-up)</a:t>
            </a:r>
          </a:p>
          <a:p>
            <a:pPr marL="966788" lvl="1" indent="-508000" eaLnBrk="1" hangingPunct="1">
              <a:defRPr/>
            </a:pPr>
            <a:r>
              <a:rPr lang="en-US" sz="2400" dirty="0" smtClean="0"/>
              <a:t>Which model is best?</a:t>
            </a:r>
          </a:p>
          <a:p>
            <a:pPr marL="1447800" lvl="2" indent="-533400" eaLnBrk="1" hangingPunct="1">
              <a:defRPr/>
            </a:pPr>
            <a:r>
              <a:rPr lang="en-US" sz="2000" dirty="0" smtClean="0"/>
              <a:t>There is no one-size-fits-all strategy to DW </a:t>
            </a:r>
          </a:p>
          <a:p>
            <a:pPr marL="990600" lvl="1" indent="-533400" eaLnBrk="1" hangingPunct="1">
              <a:defRPr/>
            </a:pPr>
            <a:r>
              <a:rPr lang="en-US" dirty="0" smtClean="0"/>
              <a:t>One alternative is the hosted warehouse</a:t>
            </a:r>
          </a:p>
          <a:p>
            <a:pPr marL="609600" indent="-609600" eaLnBrk="1" hangingPunct="1">
              <a:defRPr/>
            </a:pPr>
            <a:r>
              <a:rPr lang="en-US" sz="2800" dirty="0" smtClean="0"/>
              <a:t>Data warehouse structure: </a:t>
            </a:r>
          </a:p>
          <a:p>
            <a:pPr marL="1068388" lvl="1" indent="-609600" eaLnBrk="1" hangingPunct="1">
              <a:defRPr/>
            </a:pPr>
            <a:r>
              <a:rPr lang="en-US" sz="2400" dirty="0" smtClean="0"/>
              <a:t>The Star Schema vs. Relational  </a:t>
            </a:r>
          </a:p>
          <a:p>
            <a:pPr marL="609600" indent="-609600" eaLnBrk="1" hangingPunct="1">
              <a:defRPr/>
            </a:pPr>
            <a:r>
              <a:rPr lang="en-US" sz="2800" dirty="0" smtClean="0"/>
              <a:t>Real-time data warehousing?</a:t>
            </a: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Hosted Data Warehouses</a:t>
            </a:r>
            <a:endParaRPr lang="en-US" dirty="0"/>
          </a:p>
        </p:txBody>
      </p:sp>
      <p:sp>
        <p:nvSpPr>
          <p:cNvPr id="60418" name="Content Placeholder 2"/>
          <p:cNvSpPr>
            <a:spLocks noGrp="1"/>
          </p:cNvSpPr>
          <p:nvPr>
            <p:ph idx="1"/>
          </p:nvPr>
        </p:nvSpPr>
        <p:spPr>
          <a:xfrm>
            <a:off x="1182688" y="1447800"/>
            <a:ext cx="7772400" cy="4800600"/>
          </a:xfrm>
        </p:spPr>
        <p:txBody>
          <a:bodyPr>
            <a:normAutofit fontScale="92500" lnSpcReduction="20000"/>
          </a:bodyPr>
          <a:lstStyle/>
          <a:p>
            <a:pPr eaLnBrk="1" hangingPunct="1"/>
            <a:r>
              <a:rPr lang="en-US" smtClean="0"/>
              <a:t>Benefits:</a:t>
            </a:r>
          </a:p>
          <a:p>
            <a:pPr lvl="1" eaLnBrk="1" hangingPunct="1"/>
            <a:r>
              <a:rPr lang="en-US" sz="2400" smtClean="0"/>
              <a:t>Requires minimal investment in infrastructure</a:t>
            </a:r>
          </a:p>
          <a:p>
            <a:pPr lvl="1" eaLnBrk="1" hangingPunct="1"/>
            <a:r>
              <a:rPr lang="en-US" sz="2400" smtClean="0"/>
              <a:t>Frees up capacity on in-house systems</a:t>
            </a:r>
          </a:p>
          <a:p>
            <a:pPr lvl="1" eaLnBrk="1" hangingPunct="1"/>
            <a:r>
              <a:rPr lang="en-US" sz="2400" smtClean="0"/>
              <a:t>Frees up cash flow</a:t>
            </a:r>
          </a:p>
          <a:p>
            <a:pPr lvl="1" eaLnBrk="1" hangingPunct="1"/>
            <a:r>
              <a:rPr lang="en-US" sz="2400" smtClean="0"/>
              <a:t>Makes powerful solutions affordable</a:t>
            </a:r>
          </a:p>
          <a:p>
            <a:pPr lvl="1" eaLnBrk="1" hangingPunct="1"/>
            <a:r>
              <a:rPr lang="en-US" sz="2400" smtClean="0"/>
              <a:t>Enables powerful solutions that provide for growth</a:t>
            </a:r>
          </a:p>
          <a:p>
            <a:pPr lvl="1" eaLnBrk="1" hangingPunct="1"/>
            <a:r>
              <a:rPr lang="en-US" sz="2400" smtClean="0"/>
              <a:t>Offers better quality equipment and software</a:t>
            </a:r>
          </a:p>
          <a:p>
            <a:pPr lvl="1" eaLnBrk="1" hangingPunct="1"/>
            <a:r>
              <a:rPr lang="en-US" sz="2400" smtClean="0"/>
              <a:t>Provides faster connections</a:t>
            </a:r>
          </a:p>
          <a:p>
            <a:pPr lvl="1" eaLnBrk="1" hangingPunct="1"/>
            <a:r>
              <a:rPr lang="en-US" sz="2400" smtClean="0"/>
              <a:t>Enables users to access data remotely</a:t>
            </a:r>
          </a:p>
          <a:p>
            <a:pPr lvl="1" eaLnBrk="1" hangingPunct="1"/>
            <a:r>
              <a:rPr lang="en-US" sz="2400" smtClean="0"/>
              <a:t>Allows a company to focus on core business</a:t>
            </a:r>
          </a:p>
          <a:p>
            <a:pPr lvl="1" eaLnBrk="1" hangingPunct="1"/>
            <a:r>
              <a:rPr lang="en-US" sz="2400" smtClean="0"/>
              <a:t>Meets storage needs for large volumes of data</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Representation of Data in DW</a:t>
            </a:r>
            <a:endParaRPr lang="en-US" dirty="0"/>
          </a:p>
        </p:txBody>
      </p:sp>
      <p:sp>
        <p:nvSpPr>
          <p:cNvPr id="61442" name="Content Placeholder 2"/>
          <p:cNvSpPr>
            <a:spLocks noGrp="1"/>
          </p:cNvSpPr>
          <p:nvPr>
            <p:ph idx="1"/>
          </p:nvPr>
        </p:nvSpPr>
        <p:spPr/>
        <p:txBody>
          <a:bodyPr>
            <a:normAutofit lnSpcReduction="10000"/>
          </a:bodyPr>
          <a:lstStyle/>
          <a:p>
            <a:pPr eaLnBrk="1" hangingPunct="1"/>
            <a:r>
              <a:rPr lang="en-US" sz="2400" dirty="0" smtClean="0">
                <a:solidFill>
                  <a:srgbClr val="FF0000"/>
                </a:solidFill>
              </a:rPr>
              <a:t>Dimensional Modeling </a:t>
            </a:r>
            <a:r>
              <a:rPr lang="en-US" sz="2400" dirty="0" smtClean="0"/>
              <a:t>– a retrieval-based system that supports high-volume query access</a:t>
            </a:r>
          </a:p>
          <a:p>
            <a:pPr eaLnBrk="1" hangingPunct="1"/>
            <a:r>
              <a:rPr lang="en-US" sz="2400" dirty="0" smtClean="0">
                <a:solidFill>
                  <a:srgbClr val="FF0000"/>
                </a:solidFill>
              </a:rPr>
              <a:t>Star schema </a:t>
            </a:r>
            <a:r>
              <a:rPr lang="en-US" sz="2400" dirty="0" smtClean="0"/>
              <a:t>– the most commonly used and the simplest style of dimensional modeling</a:t>
            </a:r>
          </a:p>
          <a:p>
            <a:pPr lvl="1" eaLnBrk="1" hangingPunct="1"/>
            <a:r>
              <a:rPr lang="en-US" sz="2000" dirty="0" smtClean="0"/>
              <a:t>Contain a </a:t>
            </a:r>
            <a:r>
              <a:rPr lang="en-US" sz="2000" dirty="0" smtClean="0">
                <a:solidFill>
                  <a:srgbClr val="FF0000"/>
                </a:solidFill>
              </a:rPr>
              <a:t>fact table </a:t>
            </a:r>
            <a:r>
              <a:rPr lang="en-US" sz="2000" dirty="0" smtClean="0"/>
              <a:t>surrounded by and connected to several </a:t>
            </a:r>
            <a:r>
              <a:rPr lang="en-US" sz="2000" dirty="0" smtClean="0">
                <a:solidFill>
                  <a:srgbClr val="FF0000"/>
                </a:solidFill>
              </a:rPr>
              <a:t>dimension tables</a:t>
            </a:r>
          </a:p>
          <a:p>
            <a:pPr lvl="1" eaLnBrk="1" hangingPunct="1"/>
            <a:r>
              <a:rPr lang="en-US" sz="2000" dirty="0" smtClean="0">
                <a:solidFill>
                  <a:srgbClr val="0000CC"/>
                </a:solidFill>
              </a:rPr>
              <a:t>Fact table contains the descriptive attributes (numerical values) needed to perform decision analysis and query reporting</a:t>
            </a:r>
          </a:p>
          <a:p>
            <a:pPr lvl="1" eaLnBrk="1" hangingPunct="1"/>
            <a:r>
              <a:rPr lang="en-US" sz="2000" dirty="0" smtClean="0">
                <a:solidFill>
                  <a:srgbClr val="0000CC"/>
                </a:solidFill>
              </a:rPr>
              <a:t>Dimension tables contain classification and aggregation information about the values in the fact table</a:t>
            </a:r>
          </a:p>
          <a:p>
            <a:pPr eaLnBrk="1" hangingPunct="1"/>
            <a:r>
              <a:rPr lang="en-US" sz="2400" dirty="0" smtClean="0">
                <a:solidFill>
                  <a:srgbClr val="FF0000"/>
                </a:solidFill>
              </a:rPr>
              <a:t>Snowflakes schema </a:t>
            </a:r>
            <a:r>
              <a:rPr lang="en-US" sz="2400" dirty="0" smtClean="0">
                <a:solidFill>
                  <a:srgbClr val="0000CC"/>
                </a:solidFill>
              </a:rPr>
              <a:t>– an extension of star schema where the diagram resembles a snowflake in shape</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0938" y="327025"/>
            <a:ext cx="7793037" cy="1044575"/>
          </a:xfrm>
        </p:spPr>
        <p:txBody>
          <a:bodyPr/>
          <a:lstStyle/>
          <a:p>
            <a:pPr eaLnBrk="1" hangingPunct="1">
              <a:defRPr/>
            </a:pPr>
            <a:r>
              <a:rPr lang="en-US" dirty="0" smtClean="0"/>
              <a:t>Multidimensionality</a:t>
            </a:r>
            <a:endParaRPr lang="en-US" dirty="0"/>
          </a:p>
        </p:txBody>
      </p:sp>
      <p:sp>
        <p:nvSpPr>
          <p:cNvPr id="62466" name="Content Placeholder 2"/>
          <p:cNvSpPr>
            <a:spLocks noGrp="1"/>
          </p:cNvSpPr>
          <p:nvPr>
            <p:ph idx="1"/>
          </p:nvPr>
        </p:nvSpPr>
        <p:spPr/>
        <p:txBody>
          <a:bodyPr>
            <a:normAutofit lnSpcReduction="10000"/>
          </a:bodyPr>
          <a:lstStyle/>
          <a:p>
            <a:pPr eaLnBrk="1" hangingPunct="1"/>
            <a:r>
              <a:rPr lang="en-US" sz="2800" dirty="0" smtClean="0"/>
              <a:t>Multidimensionality</a:t>
            </a:r>
          </a:p>
          <a:p>
            <a:pPr lvl="1" eaLnBrk="1" hangingPunct="1">
              <a:buFont typeface="Wingdings" pitchFamily="2" charset="2"/>
              <a:buNone/>
            </a:pPr>
            <a:r>
              <a:rPr lang="en-US" sz="2400" dirty="0" smtClean="0"/>
              <a:t>	The ability to organize, present, and analyze data by several dimensions, such as sales by region, by product, by salesperson, and by time (four dimensions)</a:t>
            </a:r>
          </a:p>
          <a:p>
            <a:pPr eaLnBrk="1" hangingPunct="1"/>
            <a:r>
              <a:rPr lang="en-US" sz="2800" dirty="0" smtClean="0"/>
              <a:t>Multidimensional presentation  </a:t>
            </a:r>
          </a:p>
          <a:p>
            <a:pPr lvl="1" eaLnBrk="1" hangingPunct="1"/>
            <a:r>
              <a:rPr lang="en-US" sz="2000" dirty="0" smtClean="0">
                <a:solidFill>
                  <a:srgbClr val="C00000"/>
                </a:solidFill>
              </a:rPr>
              <a:t>Dimensions:</a:t>
            </a:r>
            <a:r>
              <a:rPr lang="en-US" sz="2000" dirty="0" smtClean="0"/>
              <a:t> products, salespeople, market segments, business units, geographical locations, distribution channels, country, or industry</a:t>
            </a:r>
          </a:p>
          <a:p>
            <a:pPr lvl="1" eaLnBrk="1" hangingPunct="1"/>
            <a:r>
              <a:rPr lang="en-US" sz="2000" dirty="0" smtClean="0">
                <a:solidFill>
                  <a:srgbClr val="C00000"/>
                </a:solidFill>
              </a:rPr>
              <a:t>Measures: </a:t>
            </a:r>
            <a:r>
              <a:rPr lang="en-US" sz="2000" dirty="0" smtClean="0"/>
              <a:t>money, sales volume, head count, inventory profit, actual versus forecast</a:t>
            </a:r>
          </a:p>
          <a:p>
            <a:pPr lvl="1" eaLnBrk="1" hangingPunct="1"/>
            <a:r>
              <a:rPr lang="en-US" sz="2000" dirty="0" smtClean="0">
                <a:solidFill>
                  <a:srgbClr val="C00000"/>
                </a:solidFill>
              </a:rPr>
              <a:t>Time:</a:t>
            </a:r>
            <a:r>
              <a:rPr lang="en-US" sz="2000" dirty="0" smtClean="0"/>
              <a:t> daily, weekly, monthly, quarterly, or yearly</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Star </a:t>
            </a:r>
            <a:r>
              <a:rPr lang="en-US" dirty="0" err="1" smtClean="0"/>
              <a:t>vs</a:t>
            </a:r>
            <a:r>
              <a:rPr lang="en-US" dirty="0" smtClean="0"/>
              <a:t> Snowflake Schema</a:t>
            </a:r>
            <a:endParaRPr lang="en-US" dirty="0"/>
          </a:p>
        </p:txBody>
      </p:sp>
      <p:pic>
        <p:nvPicPr>
          <p:cNvPr id="64514" name="Picture 3"/>
          <p:cNvPicPr>
            <a:picLocks noChangeAspect="1"/>
          </p:cNvPicPr>
          <p:nvPr/>
        </p:nvPicPr>
        <p:blipFill>
          <a:blip r:embed="rId2"/>
          <a:srcRect/>
          <a:stretch>
            <a:fillRect/>
          </a:stretch>
        </p:blipFill>
        <p:spPr bwMode="auto">
          <a:xfrm>
            <a:off x="76200" y="1828800"/>
            <a:ext cx="8904288" cy="37338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Database Design 101</a:t>
            </a:r>
            <a:endParaRPr lang="en-US" dirty="0"/>
          </a:p>
        </p:txBody>
      </p:sp>
      <p:sp>
        <p:nvSpPr>
          <p:cNvPr id="3" name="Content Placeholder 2"/>
          <p:cNvSpPr>
            <a:spLocks noGrp="1"/>
          </p:cNvSpPr>
          <p:nvPr>
            <p:ph idx="1"/>
          </p:nvPr>
        </p:nvSpPr>
        <p:spPr/>
        <p:txBody>
          <a:bodyPr/>
          <a:lstStyle/>
          <a:p>
            <a:r>
              <a:rPr lang="en-US" dirty="0" smtClean="0"/>
              <a:t>Need a little background on Databases before we start discussing Data Warehouses!</a:t>
            </a:r>
          </a:p>
          <a:p>
            <a:r>
              <a:rPr lang="en-US" dirty="0" smtClean="0"/>
              <a:t>Databases are primarily constructed from:</a:t>
            </a:r>
          </a:p>
          <a:p>
            <a:pPr lvl="1"/>
            <a:r>
              <a:rPr lang="en-US" dirty="0" smtClean="0"/>
              <a:t>Tables (aka Entities)</a:t>
            </a:r>
          </a:p>
          <a:p>
            <a:pPr lvl="2"/>
            <a:r>
              <a:rPr lang="en-US" dirty="0" smtClean="0"/>
              <a:t>Columns (Attributes)</a:t>
            </a:r>
          </a:p>
          <a:p>
            <a:pPr lvl="2"/>
            <a:r>
              <a:rPr lang="en-US" dirty="0" smtClean="0"/>
              <a:t>Primary Key (PK)</a:t>
            </a:r>
          </a:p>
          <a:p>
            <a:pPr lvl="1"/>
            <a:r>
              <a:rPr lang="en-US" dirty="0" smtClean="0"/>
              <a:t>Relationships</a:t>
            </a:r>
          </a:p>
          <a:p>
            <a:pPr lvl="2"/>
            <a:r>
              <a:rPr lang="en-US" dirty="0" smtClean="0"/>
              <a:t>Introduces Foreign Key (FK)</a:t>
            </a:r>
          </a:p>
          <a:p>
            <a:pPr lvl="2"/>
            <a:endParaRPr lang="en-US" dirty="0"/>
          </a:p>
        </p:txBody>
      </p:sp>
    </p:spTree>
    <p:extLst>
      <p:ext uri="{BB962C8B-B14F-4D97-AF65-F5344CB8AC3E}">
        <p14:creationId xmlns:p14="http://schemas.microsoft.com/office/powerpoint/2010/main" val="389508363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eaLnBrk="1" hangingPunct="1">
              <a:defRPr/>
            </a:pPr>
            <a:r>
              <a:rPr lang="en-US" dirty="0" smtClean="0"/>
              <a:t>Analysis of Data Stored in DW</a:t>
            </a:r>
            <a:br>
              <a:rPr lang="en-US" dirty="0" smtClean="0"/>
            </a:br>
            <a:r>
              <a:rPr lang="en-US" dirty="0" smtClean="0"/>
              <a:t>OLTP vs. OLAP</a:t>
            </a:r>
            <a:endParaRPr lang="en-US" dirty="0"/>
          </a:p>
        </p:txBody>
      </p:sp>
      <p:sp>
        <p:nvSpPr>
          <p:cNvPr id="66562" name="Content Placeholder 2"/>
          <p:cNvSpPr>
            <a:spLocks noGrp="1"/>
          </p:cNvSpPr>
          <p:nvPr>
            <p:ph idx="1"/>
          </p:nvPr>
        </p:nvSpPr>
        <p:spPr>
          <a:xfrm>
            <a:off x="1182688" y="1447800"/>
            <a:ext cx="7772400" cy="5181600"/>
          </a:xfrm>
        </p:spPr>
        <p:txBody>
          <a:bodyPr>
            <a:normAutofit fontScale="77500" lnSpcReduction="20000"/>
          </a:bodyPr>
          <a:lstStyle/>
          <a:p>
            <a:pPr eaLnBrk="1" hangingPunct="1"/>
            <a:r>
              <a:rPr lang="en-US" sz="2800" dirty="0" smtClean="0"/>
              <a:t>OLTP (online transaction processing)</a:t>
            </a:r>
          </a:p>
          <a:p>
            <a:pPr lvl="1" eaLnBrk="1" hangingPunct="1"/>
            <a:r>
              <a:rPr lang="en-US" sz="2400" dirty="0" smtClean="0"/>
              <a:t>A system that is primarily responsible for capturing and storing data related to day-to-day business functions such as </a:t>
            </a:r>
          </a:p>
          <a:p>
            <a:pPr lvl="2"/>
            <a:r>
              <a:rPr lang="en-US" sz="2200" dirty="0" smtClean="0"/>
              <a:t>ERP (Enterprise Resource Planning)</a:t>
            </a:r>
          </a:p>
          <a:p>
            <a:pPr lvl="2"/>
            <a:r>
              <a:rPr lang="en-US" sz="2200" dirty="0" smtClean="0"/>
              <a:t>CRM (Customer Relationship </a:t>
            </a:r>
            <a:r>
              <a:rPr lang="en-US" sz="2200" dirty="0" err="1" smtClean="0"/>
              <a:t>Mgmt</a:t>
            </a:r>
            <a:r>
              <a:rPr lang="en-US" sz="2200" dirty="0" smtClean="0"/>
              <a:t>)</a:t>
            </a:r>
          </a:p>
          <a:p>
            <a:pPr lvl="2"/>
            <a:r>
              <a:rPr lang="en-US" sz="2200" dirty="0" smtClean="0"/>
              <a:t>SCM (Supply Chain </a:t>
            </a:r>
            <a:r>
              <a:rPr lang="en-US" sz="2200" dirty="0" err="1" smtClean="0"/>
              <a:t>Mgmt</a:t>
            </a:r>
            <a:r>
              <a:rPr lang="en-US" sz="2200" dirty="0" smtClean="0"/>
              <a:t>)</a:t>
            </a:r>
          </a:p>
          <a:p>
            <a:pPr lvl="2"/>
            <a:r>
              <a:rPr lang="en-US" sz="2200" dirty="0" smtClean="0"/>
              <a:t>POS (Point of Sale transactions)</a:t>
            </a:r>
          </a:p>
          <a:p>
            <a:pPr lvl="1" eaLnBrk="1" hangingPunct="1"/>
            <a:r>
              <a:rPr lang="en-US" sz="2400" dirty="0" smtClean="0"/>
              <a:t>The main focus is on efficiency of routine tasks</a:t>
            </a:r>
          </a:p>
          <a:p>
            <a:pPr>
              <a:lnSpc>
                <a:spcPct val="80000"/>
              </a:lnSpc>
            </a:pPr>
            <a:r>
              <a:rPr lang="en-US" sz="2800" dirty="0"/>
              <a:t>OLAP (Online analytical processing)</a:t>
            </a:r>
          </a:p>
          <a:p>
            <a:pPr lvl="1">
              <a:lnSpc>
                <a:spcPct val="80000"/>
              </a:lnSpc>
            </a:pPr>
            <a:r>
              <a:rPr lang="en-US" sz="2400" dirty="0"/>
              <a:t>Converting data into information for decision support</a:t>
            </a:r>
          </a:p>
          <a:p>
            <a:pPr lvl="1">
              <a:lnSpc>
                <a:spcPct val="80000"/>
              </a:lnSpc>
            </a:pPr>
            <a:r>
              <a:rPr lang="en-US" sz="2400" dirty="0"/>
              <a:t>Data cubes, drill-down / rollup, slice &amp; </a:t>
            </a:r>
            <a:r>
              <a:rPr lang="en-US" sz="2400" dirty="0" smtClean="0"/>
              <a:t>dice</a:t>
            </a:r>
          </a:p>
          <a:p>
            <a:pPr lvl="1">
              <a:lnSpc>
                <a:spcPct val="80000"/>
              </a:lnSpc>
            </a:pPr>
            <a:r>
              <a:rPr lang="en-US" sz="2400" dirty="0" smtClean="0"/>
              <a:t>Requesting </a:t>
            </a:r>
            <a:r>
              <a:rPr lang="en-US" sz="2400" dirty="0"/>
              <a:t>ad hoc reports	</a:t>
            </a:r>
            <a:endParaRPr lang="en-US" sz="2400" dirty="0" smtClean="0"/>
          </a:p>
          <a:p>
            <a:pPr lvl="1">
              <a:lnSpc>
                <a:spcPct val="80000"/>
              </a:lnSpc>
            </a:pPr>
            <a:r>
              <a:rPr lang="en-US" sz="2400" dirty="0" smtClean="0"/>
              <a:t>Conducting </a:t>
            </a:r>
            <a:r>
              <a:rPr lang="en-US" sz="2400" dirty="0"/>
              <a:t>statistical and other analyses </a:t>
            </a:r>
            <a:endParaRPr lang="en-US" sz="2400" dirty="0" smtClean="0"/>
          </a:p>
          <a:p>
            <a:pPr lvl="1">
              <a:lnSpc>
                <a:spcPct val="80000"/>
              </a:lnSpc>
            </a:pPr>
            <a:r>
              <a:rPr lang="en-US" sz="2400" dirty="0" smtClean="0"/>
              <a:t>Developing </a:t>
            </a:r>
            <a:r>
              <a:rPr lang="en-US" sz="2400" dirty="0"/>
              <a:t>multimedia-based </a:t>
            </a:r>
            <a:r>
              <a:rPr lang="en-US" sz="2400" dirty="0" smtClean="0"/>
              <a:t>applications</a:t>
            </a:r>
            <a:endParaRPr lang="en-US" dirty="0"/>
          </a:p>
          <a:p>
            <a:pPr lvl="1" eaLnBrk="1" hangingPunct="1"/>
            <a:r>
              <a:rPr lang="en-US" sz="2400" dirty="0" smtClean="0"/>
              <a:t>The main focus is on effectiveness </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OLAP vs. OLTP</a:t>
            </a:r>
            <a:endParaRPr lang="en-US" dirty="0"/>
          </a:p>
        </p:txBody>
      </p:sp>
      <p:pic>
        <p:nvPicPr>
          <p:cNvPr id="67586" name="Picture 2"/>
          <p:cNvPicPr>
            <a:picLocks noChangeAspect="1" noChangeArrowheads="1"/>
          </p:cNvPicPr>
          <p:nvPr/>
        </p:nvPicPr>
        <p:blipFill>
          <a:blip r:embed="rId2"/>
          <a:srcRect/>
          <a:stretch>
            <a:fillRect/>
          </a:stretch>
        </p:blipFill>
        <p:spPr bwMode="auto">
          <a:xfrm>
            <a:off x="352425" y="1828800"/>
            <a:ext cx="8410575" cy="4191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OLAP Operations</a:t>
            </a:r>
            <a:endParaRPr lang="en-US" dirty="0"/>
          </a:p>
        </p:txBody>
      </p:sp>
      <p:sp>
        <p:nvSpPr>
          <p:cNvPr id="68610" name="Content Placeholder 2"/>
          <p:cNvSpPr>
            <a:spLocks noGrp="1"/>
          </p:cNvSpPr>
          <p:nvPr>
            <p:ph idx="1"/>
          </p:nvPr>
        </p:nvSpPr>
        <p:spPr/>
        <p:txBody>
          <a:bodyPr>
            <a:normAutofit lnSpcReduction="10000"/>
          </a:bodyPr>
          <a:lstStyle/>
          <a:p>
            <a:pPr eaLnBrk="1" hangingPunct="1"/>
            <a:r>
              <a:rPr lang="en-US" sz="2800" smtClean="0">
                <a:solidFill>
                  <a:srgbClr val="FF0000"/>
                </a:solidFill>
              </a:rPr>
              <a:t>Slice</a:t>
            </a:r>
            <a:r>
              <a:rPr lang="en-US" sz="2800" smtClean="0"/>
              <a:t> – a subset of a multidimensional array</a:t>
            </a:r>
          </a:p>
          <a:p>
            <a:pPr eaLnBrk="1" hangingPunct="1"/>
            <a:r>
              <a:rPr lang="en-US" sz="2800" smtClean="0">
                <a:solidFill>
                  <a:srgbClr val="FF0000"/>
                </a:solidFill>
              </a:rPr>
              <a:t>Dice</a:t>
            </a:r>
            <a:r>
              <a:rPr lang="en-US" sz="2800" smtClean="0"/>
              <a:t> – a slice on more than two dimensions</a:t>
            </a:r>
          </a:p>
          <a:p>
            <a:pPr eaLnBrk="1" hangingPunct="1"/>
            <a:r>
              <a:rPr lang="en-US" sz="2800" smtClean="0">
                <a:solidFill>
                  <a:srgbClr val="FF0000"/>
                </a:solidFill>
              </a:rPr>
              <a:t>Drill Down/Up </a:t>
            </a:r>
            <a:r>
              <a:rPr lang="en-US" sz="2800" smtClean="0"/>
              <a:t>– navigating among levels of data ranging from the most summarized (up) to the most detailed (down)</a:t>
            </a:r>
          </a:p>
          <a:p>
            <a:pPr eaLnBrk="1" hangingPunct="1"/>
            <a:r>
              <a:rPr lang="en-US" sz="2800" smtClean="0">
                <a:solidFill>
                  <a:srgbClr val="FF0000"/>
                </a:solidFill>
              </a:rPr>
              <a:t>Roll Up </a:t>
            </a:r>
            <a:r>
              <a:rPr lang="en-US" sz="2800" smtClean="0"/>
              <a:t>– computing all of the data relationships for one or more dimensions </a:t>
            </a:r>
          </a:p>
          <a:p>
            <a:pPr eaLnBrk="1" hangingPunct="1"/>
            <a:r>
              <a:rPr lang="en-US" sz="2800" smtClean="0">
                <a:solidFill>
                  <a:srgbClr val="FF0000"/>
                </a:solidFill>
              </a:rPr>
              <a:t>Pivot</a:t>
            </a:r>
            <a:r>
              <a:rPr lang="en-US" sz="2800" smtClean="0"/>
              <a:t> – used to change the dimensional orientation of a report or an ad hoc query-page display</a:t>
            </a:r>
            <a:endParaRPr lang="en-US" sz="3600" smtClean="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OLAP</a:t>
            </a:r>
            <a:endParaRPr lang="en-US" dirty="0"/>
          </a:p>
        </p:txBody>
      </p:sp>
      <p:pic>
        <p:nvPicPr>
          <p:cNvPr id="69634" name="Picture 3"/>
          <p:cNvPicPr>
            <a:picLocks noChangeAspect="1" noChangeArrowheads="1"/>
          </p:cNvPicPr>
          <p:nvPr/>
        </p:nvPicPr>
        <p:blipFill>
          <a:blip r:embed="rId2"/>
          <a:srcRect/>
          <a:stretch>
            <a:fillRect/>
          </a:stretch>
        </p:blipFill>
        <p:spPr bwMode="auto">
          <a:xfrm>
            <a:off x="3314700" y="71438"/>
            <a:ext cx="5524500" cy="6176962"/>
          </a:xfrm>
          <a:prstGeom prst="rect">
            <a:avLst/>
          </a:prstGeom>
          <a:noFill/>
          <a:ln w="9525">
            <a:noFill/>
            <a:miter lim="800000"/>
            <a:headEnd/>
            <a:tailEnd/>
          </a:ln>
        </p:spPr>
      </p:pic>
      <p:sp>
        <p:nvSpPr>
          <p:cNvPr id="6" name="Rectangle 5"/>
          <p:cNvSpPr/>
          <p:nvPr/>
        </p:nvSpPr>
        <p:spPr>
          <a:xfrm>
            <a:off x="304800" y="2057400"/>
            <a:ext cx="2971800" cy="2246313"/>
          </a:xfrm>
          <a:prstGeom prst="rect">
            <a:avLst/>
          </a:prstGeom>
        </p:spPr>
        <p:txBody>
          <a:bodyPr>
            <a:spAutoFit/>
          </a:bodyPr>
          <a:lstStyle/>
          <a:p>
            <a:pPr>
              <a:defRPr/>
            </a:pPr>
            <a:r>
              <a:rPr lang="en-US" b="0" dirty="0">
                <a:solidFill>
                  <a:srgbClr val="0000FF"/>
                </a:solidFill>
                <a:effectLst>
                  <a:outerShdw blurRad="38100" dist="38100" dir="2700000" algn="tl">
                    <a:srgbClr val="000000">
                      <a:alpha val="43137"/>
                    </a:srgbClr>
                  </a:outerShdw>
                </a:effectLst>
                <a:cs typeface="+mn-cs"/>
              </a:rPr>
              <a:t>Slicing Operations on a Simple Tree-Dimensional</a:t>
            </a:r>
          </a:p>
          <a:p>
            <a:pPr>
              <a:defRPr/>
            </a:pPr>
            <a:r>
              <a:rPr lang="en-US" b="0" dirty="0">
                <a:solidFill>
                  <a:srgbClr val="0000FF"/>
                </a:solidFill>
                <a:effectLst>
                  <a:outerShdw blurRad="38100" dist="38100" dir="2700000" algn="tl">
                    <a:srgbClr val="000000">
                      <a:alpha val="43137"/>
                    </a:srgbClr>
                  </a:outerShdw>
                </a:effectLst>
                <a:cs typeface="+mn-cs"/>
              </a:rPr>
              <a:t>Data Cube</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Variations of OLAP </a:t>
            </a:r>
            <a:endParaRPr lang="en-US" dirty="0"/>
          </a:p>
        </p:txBody>
      </p:sp>
      <p:sp>
        <p:nvSpPr>
          <p:cNvPr id="70658" name="Content Placeholder 2"/>
          <p:cNvSpPr>
            <a:spLocks noGrp="1"/>
          </p:cNvSpPr>
          <p:nvPr>
            <p:ph idx="1"/>
          </p:nvPr>
        </p:nvSpPr>
        <p:spPr/>
        <p:txBody>
          <a:bodyPr>
            <a:normAutofit lnSpcReduction="10000"/>
          </a:bodyPr>
          <a:lstStyle/>
          <a:p>
            <a:pPr marL="530225" indent="-533400" eaLnBrk="1" hangingPunct="1"/>
            <a:r>
              <a:rPr lang="en-US" altLang="zh-CN" sz="2800" smtClean="0">
                <a:solidFill>
                  <a:srgbClr val="FF0000"/>
                </a:solidFill>
                <a:ea typeface="宋体" pitchFamily="2" charset="-122"/>
              </a:rPr>
              <a:t>Multidimensional OLAP (MOLAP)</a:t>
            </a:r>
          </a:p>
          <a:p>
            <a:pPr marL="530225" indent="-533400" eaLnBrk="1" hangingPunct="1">
              <a:buFontTx/>
              <a:buNone/>
            </a:pPr>
            <a:r>
              <a:rPr lang="en-US" altLang="zh-CN" sz="2800" b="1" smtClean="0">
                <a:ea typeface="宋体" pitchFamily="2" charset="-122"/>
              </a:rPr>
              <a:t>	</a:t>
            </a:r>
            <a:r>
              <a:rPr lang="en-US" altLang="zh-CN" sz="2800" smtClean="0">
                <a:ea typeface="宋体" pitchFamily="2" charset="-122"/>
              </a:rPr>
              <a:t>OLAP implemented via a specialized multidimensional database (or data store) that summarizes transactions into multidimensional views ahead of time </a:t>
            </a:r>
          </a:p>
          <a:p>
            <a:pPr marL="530225" indent="-533400" eaLnBrk="1" hangingPunct="1"/>
            <a:r>
              <a:rPr lang="en-US" altLang="zh-CN" sz="2800" smtClean="0">
                <a:solidFill>
                  <a:srgbClr val="FF0000"/>
                </a:solidFill>
                <a:ea typeface="宋体" pitchFamily="2" charset="-122"/>
              </a:rPr>
              <a:t>Relational OLAP (ROLAP)</a:t>
            </a:r>
          </a:p>
          <a:p>
            <a:pPr marL="530225" indent="-533400" eaLnBrk="1" hangingPunct="1">
              <a:buFontTx/>
              <a:buNone/>
            </a:pPr>
            <a:r>
              <a:rPr lang="en-US" altLang="zh-CN" sz="2800" smtClean="0">
                <a:ea typeface="宋体" pitchFamily="2" charset="-122"/>
              </a:rPr>
              <a:t>	The implementation of</a:t>
            </a:r>
            <a:r>
              <a:rPr lang="en-US" altLang="zh-CN" sz="2800" b="1" smtClean="0">
                <a:ea typeface="宋体" pitchFamily="2" charset="-122"/>
              </a:rPr>
              <a:t> </a:t>
            </a:r>
            <a:r>
              <a:rPr lang="en-US" altLang="zh-CN" sz="2800" smtClean="0">
                <a:ea typeface="宋体" pitchFamily="2" charset="-122"/>
              </a:rPr>
              <a:t>an OLAP database on top of an existing relational database </a:t>
            </a:r>
          </a:p>
          <a:p>
            <a:pPr marL="530225" indent="-533400" eaLnBrk="1" hangingPunct="1"/>
            <a:r>
              <a:rPr lang="en-US" altLang="zh-CN" sz="2800" smtClean="0">
                <a:ea typeface="宋体" pitchFamily="2" charset="-122"/>
              </a:rPr>
              <a:t>Database OLAP and Web OLAP (DOLAP and WOLAP); Desktop OLAP,…</a:t>
            </a:r>
            <a:endParaRPr lang="en-US" sz="2800" smtClean="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DW Implementation Issues</a:t>
            </a:r>
            <a:endParaRPr lang="en-US" dirty="0"/>
          </a:p>
        </p:txBody>
      </p:sp>
      <p:sp>
        <p:nvSpPr>
          <p:cNvPr id="72706" name="Content Placeholder 2"/>
          <p:cNvSpPr>
            <a:spLocks noGrp="1"/>
          </p:cNvSpPr>
          <p:nvPr>
            <p:ph idx="1"/>
          </p:nvPr>
        </p:nvSpPr>
        <p:spPr/>
        <p:txBody>
          <a:bodyPr>
            <a:normAutofit fontScale="92500" lnSpcReduction="20000"/>
          </a:bodyPr>
          <a:lstStyle/>
          <a:p>
            <a:pPr eaLnBrk="1" hangingPunct="1"/>
            <a:r>
              <a:rPr lang="en-US" sz="2800" smtClean="0"/>
              <a:t>11 tasks for successful DW implementation</a:t>
            </a:r>
          </a:p>
          <a:p>
            <a:pPr lvl="1" eaLnBrk="1" hangingPunct="1"/>
            <a:r>
              <a:rPr lang="en-US" sz="2000" smtClean="0"/>
              <a:t>Establishment of service-level agreements and data-refresh requirements</a:t>
            </a:r>
          </a:p>
          <a:p>
            <a:pPr lvl="1" eaLnBrk="1" hangingPunct="1"/>
            <a:r>
              <a:rPr lang="en-US" sz="2000" smtClean="0"/>
              <a:t>Identification of data sources and their governance policies</a:t>
            </a:r>
          </a:p>
          <a:p>
            <a:pPr lvl="1" eaLnBrk="1" hangingPunct="1"/>
            <a:r>
              <a:rPr lang="en-US" sz="2000" smtClean="0"/>
              <a:t>Data quality planning</a:t>
            </a:r>
          </a:p>
          <a:p>
            <a:pPr lvl="1" eaLnBrk="1" hangingPunct="1"/>
            <a:r>
              <a:rPr lang="en-US" sz="2000" smtClean="0"/>
              <a:t>Data model design</a:t>
            </a:r>
          </a:p>
          <a:p>
            <a:pPr lvl="1" eaLnBrk="1" hangingPunct="1"/>
            <a:r>
              <a:rPr lang="en-US" sz="2000" smtClean="0"/>
              <a:t>ETL tool selection</a:t>
            </a:r>
          </a:p>
          <a:p>
            <a:pPr lvl="1" eaLnBrk="1" hangingPunct="1"/>
            <a:r>
              <a:rPr lang="en-US" sz="2000" smtClean="0"/>
              <a:t>Relational database software and platform selection</a:t>
            </a:r>
          </a:p>
          <a:p>
            <a:pPr lvl="1" eaLnBrk="1" hangingPunct="1"/>
            <a:r>
              <a:rPr lang="en-US" sz="2000" smtClean="0"/>
              <a:t>Data transport</a:t>
            </a:r>
          </a:p>
          <a:p>
            <a:pPr lvl="1" eaLnBrk="1" hangingPunct="1"/>
            <a:r>
              <a:rPr lang="en-US" sz="2000" smtClean="0"/>
              <a:t>Data conversion</a:t>
            </a:r>
          </a:p>
          <a:p>
            <a:pPr lvl="1" eaLnBrk="1" hangingPunct="1"/>
            <a:r>
              <a:rPr lang="en-US" sz="2000" smtClean="0"/>
              <a:t>Reconciliation process</a:t>
            </a:r>
          </a:p>
          <a:p>
            <a:pPr lvl="1" eaLnBrk="1" hangingPunct="1"/>
            <a:r>
              <a:rPr lang="en-US" sz="2000" smtClean="0"/>
              <a:t>Purge and archive planning</a:t>
            </a:r>
          </a:p>
          <a:p>
            <a:pPr lvl="1" eaLnBrk="1" hangingPunct="1"/>
            <a:r>
              <a:rPr lang="en-US" sz="2000" smtClean="0"/>
              <a:t>End-user support</a:t>
            </a: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0938" y="327025"/>
            <a:ext cx="7793037" cy="1044575"/>
          </a:xfrm>
        </p:spPr>
        <p:txBody>
          <a:bodyPr/>
          <a:lstStyle/>
          <a:p>
            <a:pPr eaLnBrk="1" hangingPunct="1">
              <a:defRPr/>
            </a:pPr>
            <a:r>
              <a:rPr lang="en-US" dirty="0" smtClean="0"/>
              <a:t>DW Implementation Guidelines</a:t>
            </a:r>
            <a:endParaRPr lang="en-US" dirty="0"/>
          </a:p>
        </p:txBody>
      </p:sp>
      <p:sp>
        <p:nvSpPr>
          <p:cNvPr id="73730" name="Content Placeholder 2"/>
          <p:cNvSpPr>
            <a:spLocks noGrp="1"/>
          </p:cNvSpPr>
          <p:nvPr>
            <p:ph idx="1"/>
          </p:nvPr>
        </p:nvSpPr>
        <p:spPr/>
        <p:txBody>
          <a:bodyPr>
            <a:normAutofit lnSpcReduction="10000"/>
          </a:bodyPr>
          <a:lstStyle/>
          <a:p>
            <a:pPr marL="530225" indent="-533400" eaLnBrk="1" hangingPunct="1">
              <a:lnSpc>
                <a:spcPct val="90000"/>
              </a:lnSpc>
            </a:pPr>
            <a:r>
              <a:rPr lang="en-US" sz="2000" smtClean="0"/>
              <a:t>Project must fit with corporate strategy &amp; business objectives</a:t>
            </a:r>
          </a:p>
          <a:p>
            <a:pPr marL="530225" indent="-533400" eaLnBrk="1" hangingPunct="1">
              <a:lnSpc>
                <a:spcPct val="90000"/>
              </a:lnSpc>
            </a:pPr>
            <a:r>
              <a:rPr lang="en-US" sz="2000" smtClean="0"/>
              <a:t>There must be complete buy-in to the project by executives, managers, and users</a:t>
            </a:r>
          </a:p>
          <a:p>
            <a:pPr marL="530225" indent="-533400" eaLnBrk="1" hangingPunct="1">
              <a:lnSpc>
                <a:spcPct val="90000"/>
              </a:lnSpc>
            </a:pPr>
            <a:r>
              <a:rPr lang="en-US" sz="2000" smtClean="0"/>
              <a:t>It is important to manage user expectations about the completed project</a:t>
            </a:r>
          </a:p>
          <a:p>
            <a:pPr marL="530225" indent="-533400" eaLnBrk="1" hangingPunct="1">
              <a:lnSpc>
                <a:spcPct val="90000"/>
              </a:lnSpc>
            </a:pPr>
            <a:r>
              <a:rPr lang="en-US" sz="2000" smtClean="0"/>
              <a:t>The data warehouse must be built incrementally</a:t>
            </a:r>
          </a:p>
          <a:p>
            <a:pPr marL="530225" indent="-533400" eaLnBrk="1" hangingPunct="1">
              <a:lnSpc>
                <a:spcPct val="90000"/>
              </a:lnSpc>
            </a:pPr>
            <a:r>
              <a:rPr lang="en-US" sz="2000" smtClean="0"/>
              <a:t>Build in adaptability, flexibility and scalability</a:t>
            </a:r>
          </a:p>
          <a:p>
            <a:pPr marL="530225" indent="-533400" eaLnBrk="1" hangingPunct="1"/>
            <a:r>
              <a:rPr lang="en-US" sz="2000" smtClean="0"/>
              <a:t>The project must be managed by both IT and business professionals</a:t>
            </a:r>
          </a:p>
          <a:p>
            <a:pPr marL="530225" indent="-533400" eaLnBrk="1" hangingPunct="1"/>
            <a:r>
              <a:rPr lang="en-US" sz="2000" smtClean="0"/>
              <a:t>Only load data that have been cleansed and are of a quality understood by the organization</a:t>
            </a:r>
          </a:p>
          <a:p>
            <a:pPr marL="530225" indent="-533400" eaLnBrk="1" hangingPunct="1"/>
            <a:r>
              <a:rPr lang="en-US" sz="2000" smtClean="0"/>
              <a:t>Do not overlook training requirements</a:t>
            </a:r>
          </a:p>
          <a:p>
            <a:pPr marL="530225" indent="-533400" eaLnBrk="1" hangingPunct="1"/>
            <a:r>
              <a:rPr lang="en-US" sz="2000" smtClean="0"/>
              <a:t>Be politically aware</a:t>
            </a: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eaLnBrk="1" hangingPunct="1">
              <a:defRPr/>
            </a:pPr>
            <a:r>
              <a:rPr lang="en-US" dirty="0" smtClean="0"/>
              <a:t>Successful DW Implementation</a:t>
            </a:r>
            <a:br>
              <a:rPr lang="en-US" dirty="0" smtClean="0"/>
            </a:br>
            <a:r>
              <a:rPr lang="en-US" dirty="0" smtClean="0"/>
              <a:t>Things to Avoid</a:t>
            </a:r>
            <a:endParaRPr lang="en-US" dirty="0"/>
          </a:p>
        </p:txBody>
      </p:sp>
      <p:sp>
        <p:nvSpPr>
          <p:cNvPr id="75778" name="Content Placeholder 2"/>
          <p:cNvSpPr>
            <a:spLocks noGrp="1"/>
          </p:cNvSpPr>
          <p:nvPr>
            <p:ph idx="1"/>
          </p:nvPr>
        </p:nvSpPr>
        <p:spPr/>
        <p:txBody>
          <a:bodyPr>
            <a:normAutofit lnSpcReduction="10000"/>
          </a:bodyPr>
          <a:lstStyle/>
          <a:p>
            <a:pPr eaLnBrk="1" hangingPunct="1"/>
            <a:r>
              <a:rPr lang="en-US" sz="2800" dirty="0" smtClean="0"/>
              <a:t>Starting with the wrong sponsorship chain</a:t>
            </a:r>
          </a:p>
          <a:p>
            <a:pPr eaLnBrk="1" hangingPunct="1"/>
            <a:r>
              <a:rPr lang="en-US" sz="2800" dirty="0" smtClean="0"/>
              <a:t>Setting expectations that you cannot meet</a:t>
            </a:r>
          </a:p>
          <a:p>
            <a:pPr eaLnBrk="1" hangingPunct="1"/>
            <a:r>
              <a:rPr lang="en-US" sz="2800" dirty="0" smtClean="0"/>
              <a:t>Engaging in politically naive behavior</a:t>
            </a:r>
          </a:p>
          <a:p>
            <a:pPr eaLnBrk="1" hangingPunct="1"/>
            <a:r>
              <a:rPr lang="en-US" sz="2800" dirty="0" smtClean="0"/>
              <a:t>Loading the data warehouse with information just because it is available</a:t>
            </a:r>
          </a:p>
          <a:p>
            <a:pPr eaLnBrk="1" hangingPunct="1"/>
            <a:r>
              <a:rPr lang="en-US" sz="2800" dirty="0" smtClean="0"/>
              <a:t>Believing that data warehousing database design is the same as transactional database design</a:t>
            </a:r>
          </a:p>
          <a:p>
            <a:pPr eaLnBrk="1" hangingPunct="1"/>
            <a:r>
              <a:rPr lang="en-US" sz="2800" dirty="0" smtClean="0"/>
              <a:t>Choosing a data warehouse manager who is technology oriented rather than user oriented</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eaLnBrk="1" hangingPunct="1">
              <a:defRPr/>
            </a:pPr>
            <a:r>
              <a:rPr lang="en-US" dirty="0" smtClean="0"/>
              <a:t>Successful DW Implementation</a:t>
            </a:r>
            <a:br>
              <a:rPr lang="en-US" dirty="0" smtClean="0"/>
            </a:br>
            <a:r>
              <a:rPr lang="en-US" dirty="0" smtClean="0"/>
              <a:t>Things to Avoid   - Cont.</a:t>
            </a:r>
            <a:endParaRPr lang="en-US" dirty="0"/>
          </a:p>
        </p:txBody>
      </p:sp>
      <p:sp>
        <p:nvSpPr>
          <p:cNvPr id="76802" name="Content Placeholder 2"/>
          <p:cNvSpPr>
            <a:spLocks noGrp="1"/>
          </p:cNvSpPr>
          <p:nvPr>
            <p:ph idx="1"/>
          </p:nvPr>
        </p:nvSpPr>
        <p:spPr/>
        <p:txBody>
          <a:bodyPr>
            <a:normAutofit lnSpcReduction="10000"/>
          </a:bodyPr>
          <a:lstStyle/>
          <a:p>
            <a:pPr eaLnBrk="1" hangingPunct="1"/>
            <a:r>
              <a:rPr lang="en-US" sz="2800" dirty="0" smtClean="0"/>
              <a:t>Focusing on traditional internal record-oriented data and ignoring the value of external data and of text, images, etc.</a:t>
            </a:r>
          </a:p>
          <a:p>
            <a:pPr eaLnBrk="1" hangingPunct="1"/>
            <a:r>
              <a:rPr lang="en-US" sz="2800" dirty="0" smtClean="0"/>
              <a:t>Delivering data with confusing definitions</a:t>
            </a:r>
          </a:p>
          <a:p>
            <a:pPr eaLnBrk="1" hangingPunct="1"/>
            <a:r>
              <a:rPr lang="en-US" sz="2800" dirty="0" smtClean="0"/>
              <a:t>Believing promises of performance, capacity, and scalability</a:t>
            </a:r>
          </a:p>
          <a:p>
            <a:pPr eaLnBrk="1" hangingPunct="1"/>
            <a:r>
              <a:rPr lang="en-US" sz="2800" dirty="0" smtClean="0"/>
              <a:t>Believing that your problems are over when the data warehouse is up and running</a:t>
            </a:r>
          </a:p>
          <a:p>
            <a:pPr eaLnBrk="1" hangingPunct="1"/>
            <a:r>
              <a:rPr lang="en-US" sz="2800" dirty="0" smtClean="0"/>
              <a:t>Focusing on ad hoc data mining and periodic reporting instead of alerts</a:t>
            </a: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Rectangle 2"/>
          <p:cNvSpPr>
            <a:spLocks noGrp="1" noChangeArrowheads="1"/>
          </p:cNvSpPr>
          <p:nvPr>
            <p:ph type="title"/>
          </p:nvPr>
        </p:nvSpPr>
        <p:spPr>
          <a:xfrm>
            <a:off x="1066800" y="182563"/>
            <a:ext cx="7772400" cy="1189037"/>
          </a:xfrm>
        </p:spPr>
        <p:txBody>
          <a:bodyPr/>
          <a:lstStyle/>
          <a:p>
            <a:pPr eaLnBrk="1" hangingPunct="1">
              <a:defRPr/>
            </a:pPr>
            <a:r>
              <a:rPr lang="en-US" dirty="0" smtClean="0"/>
              <a:t>Failure Factors in DW Projects</a:t>
            </a:r>
            <a:endParaRPr lang="en-US" dirty="0"/>
          </a:p>
        </p:txBody>
      </p:sp>
      <p:sp>
        <p:nvSpPr>
          <p:cNvPr id="77826" name="Rectangle 3"/>
          <p:cNvSpPr>
            <a:spLocks noGrp="1" noChangeArrowheads="1"/>
          </p:cNvSpPr>
          <p:nvPr>
            <p:ph idx="1"/>
          </p:nvPr>
        </p:nvSpPr>
        <p:spPr>
          <a:xfrm>
            <a:off x="1066800" y="1524000"/>
            <a:ext cx="7924800" cy="4724400"/>
          </a:xfrm>
        </p:spPr>
        <p:txBody>
          <a:bodyPr/>
          <a:lstStyle/>
          <a:p>
            <a:pPr marL="530225" indent="-533400" eaLnBrk="1" hangingPunct="1"/>
            <a:r>
              <a:rPr lang="en-US" smtClean="0"/>
              <a:t>Lack of executive sponsorship</a:t>
            </a:r>
          </a:p>
          <a:p>
            <a:pPr marL="530225" indent="-533400" eaLnBrk="1" hangingPunct="1"/>
            <a:r>
              <a:rPr lang="en-US" smtClean="0"/>
              <a:t>Unclear business objectives</a:t>
            </a:r>
          </a:p>
          <a:p>
            <a:pPr marL="530225" indent="-533400" eaLnBrk="1" hangingPunct="1"/>
            <a:r>
              <a:rPr lang="en-US" smtClean="0"/>
              <a:t>Cultural issues being ignored</a:t>
            </a:r>
          </a:p>
          <a:p>
            <a:pPr marL="990600" lvl="1" indent="-533400" eaLnBrk="1" hangingPunct="1"/>
            <a:r>
              <a:rPr lang="en-US" smtClean="0"/>
              <a:t>Change management</a:t>
            </a:r>
          </a:p>
          <a:p>
            <a:pPr marL="530225" indent="-533400" eaLnBrk="1" hangingPunct="1"/>
            <a:r>
              <a:rPr lang="en-US" smtClean="0"/>
              <a:t>Unrealistic expectations</a:t>
            </a:r>
          </a:p>
          <a:p>
            <a:pPr marL="530225" indent="-533400" eaLnBrk="1" hangingPunct="1"/>
            <a:r>
              <a:rPr lang="en-US" smtClean="0"/>
              <a:t>Inappropriate architecture</a:t>
            </a:r>
          </a:p>
          <a:p>
            <a:pPr marL="530225" indent="-533400" eaLnBrk="1" hangingPunct="1"/>
            <a:r>
              <a:rPr lang="en-US" smtClean="0"/>
              <a:t>Low data quality / missing information</a:t>
            </a:r>
          </a:p>
          <a:p>
            <a:pPr marL="530225" indent="-533400" eaLnBrk="1" hangingPunct="1"/>
            <a:r>
              <a:rPr lang="en-US" smtClean="0"/>
              <a:t>Loading data just because it is available </a:t>
            </a:r>
            <a:endParaRPr lang="en-US" sz="360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76200" y="381000"/>
            <a:ext cx="8991600" cy="685800"/>
          </a:xfrm>
          <a:noFill/>
          <a:ln/>
        </p:spPr>
        <p:txBody>
          <a:bodyPr lIns="92075" tIns="46038" rIns="92075" bIns="46038"/>
          <a:lstStyle/>
          <a:p>
            <a:r>
              <a:rPr lang="en-US" sz="3800" dirty="0" smtClean="0"/>
              <a:t>A Table (Entity)</a:t>
            </a:r>
            <a:endParaRPr lang="en-US" sz="3800" dirty="0"/>
          </a:p>
        </p:txBody>
      </p:sp>
      <p:sp>
        <p:nvSpPr>
          <p:cNvPr id="30723" name="Rectangle 3"/>
          <p:cNvSpPr>
            <a:spLocks noGrp="1" noChangeArrowheads="1"/>
          </p:cNvSpPr>
          <p:nvPr>
            <p:ph type="body" idx="1"/>
          </p:nvPr>
        </p:nvSpPr>
        <p:spPr>
          <a:xfrm>
            <a:off x="801979" y="1297953"/>
            <a:ext cx="7772400" cy="2549525"/>
          </a:xfrm>
          <a:noFill/>
          <a:ln/>
        </p:spPr>
        <p:txBody>
          <a:bodyPr lIns="92075" tIns="46038" rIns="92075" bIns="46038"/>
          <a:lstStyle/>
          <a:p>
            <a:pPr>
              <a:lnSpc>
                <a:spcPct val="90000"/>
              </a:lnSpc>
            </a:pPr>
            <a:r>
              <a:rPr lang="en-US" dirty="0"/>
              <a:t>Something that user’s track (e.g., person, place, object, event, concept)</a:t>
            </a:r>
          </a:p>
          <a:p>
            <a:pPr>
              <a:lnSpc>
                <a:spcPct val="90000"/>
              </a:lnSpc>
            </a:pPr>
            <a:r>
              <a:rPr lang="en-US" dirty="0"/>
              <a:t>Represented in </a:t>
            </a:r>
            <a:r>
              <a:rPr lang="en-US" dirty="0" smtClean="0"/>
              <a:t>Entity Relationship </a:t>
            </a:r>
            <a:r>
              <a:rPr lang="en-US" dirty="0"/>
              <a:t>diagram by a rectangle</a:t>
            </a:r>
          </a:p>
          <a:p>
            <a:pPr>
              <a:lnSpc>
                <a:spcPct val="90000"/>
              </a:lnSpc>
            </a:pPr>
            <a:r>
              <a:rPr lang="en-US" dirty="0"/>
              <a:t>An </a:t>
            </a:r>
            <a:r>
              <a:rPr lang="en-US" i="1" dirty="0"/>
              <a:t>instance</a:t>
            </a:r>
            <a:r>
              <a:rPr lang="en-US" dirty="0"/>
              <a:t> is a particular occurrence of an </a:t>
            </a:r>
            <a:r>
              <a:rPr lang="en-US" dirty="0" smtClean="0"/>
              <a:t>entity or a</a:t>
            </a:r>
          </a:p>
          <a:p>
            <a:pPr>
              <a:lnSpc>
                <a:spcPct val="90000"/>
              </a:lnSpc>
            </a:pPr>
            <a:r>
              <a:rPr lang="en-US" dirty="0" smtClean="0"/>
              <a:t>Row in a table</a:t>
            </a:r>
            <a:endParaRPr lang="en-US" dirty="0"/>
          </a:p>
        </p:txBody>
      </p:sp>
      <p:grpSp>
        <p:nvGrpSpPr>
          <p:cNvPr id="30724" name="Group 4"/>
          <p:cNvGrpSpPr>
            <a:grpSpLocks/>
          </p:cNvGrpSpPr>
          <p:nvPr/>
        </p:nvGrpSpPr>
        <p:grpSpPr bwMode="auto">
          <a:xfrm>
            <a:off x="1129004" y="4416068"/>
            <a:ext cx="2273300" cy="1403350"/>
            <a:chOff x="724" y="2956"/>
            <a:chExt cx="1432" cy="884"/>
          </a:xfrm>
        </p:grpSpPr>
        <p:sp>
          <p:nvSpPr>
            <p:cNvPr id="30725" name="Rectangle 5"/>
            <p:cNvSpPr>
              <a:spLocks noChangeArrowheads="1"/>
            </p:cNvSpPr>
            <p:nvPr/>
          </p:nvSpPr>
          <p:spPr bwMode="auto">
            <a:xfrm>
              <a:off x="724" y="2956"/>
              <a:ext cx="1432" cy="884"/>
            </a:xfrm>
            <a:prstGeom prst="rect">
              <a:avLst/>
            </a:prstGeom>
            <a:solidFill>
              <a:srgbClr val="00CC99"/>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726" name="Rectangle 6"/>
            <p:cNvSpPr>
              <a:spLocks noChangeArrowheads="1"/>
            </p:cNvSpPr>
            <p:nvPr/>
          </p:nvSpPr>
          <p:spPr bwMode="auto">
            <a:xfrm>
              <a:off x="816" y="3264"/>
              <a:ext cx="1226" cy="288"/>
            </a:xfrm>
            <a:prstGeom prst="rect">
              <a:avLst/>
            </a:prstGeom>
            <a:solidFill>
              <a:srgbClr val="00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kumimoji="1" lang="en-US" sz="2400" b="1">
                  <a:latin typeface="Times New Roman" panose="02020603050405020304" pitchFamily="18" charset="0"/>
                </a:rPr>
                <a:t>CUSTOMER</a:t>
              </a:r>
            </a:p>
          </p:txBody>
        </p:sp>
      </p:grpSp>
      <p:sp>
        <p:nvSpPr>
          <p:cNvPr id="30727" name="Rectangle 7"/>
          <p:cNvSpPr>
            <a:spLocks noChangeArrowheads="1"/>
          </p:cNvSpPr>
          <p:nvPr/>
        </p:nvSpPr>
        <p:spPr bwMode="auto">
          <a:xfrm>
            <a:off x="1143000" y="3616325"/>
            <a:ext cx="1875963" cy="462307"/>
          </a:xfrm>
          <a:prstGeom prst="rect">
            <a:avLst/>
          </a:prstGeom>
          <a:noFill/>
          <a:ln>
            <a:noFill/>
          </a:ln>
          <a:effectLst/>
          <a:extLst>
            <a:ext uri="{909E8E84-426E-40DD-AFC4-6F175D3DCCD1}">
              <a14:hiddenFill xmlns:a14="http://schemas.microsoft.com/office/drawing/2010/main">
                <a:solidFill>
                  <a:srgbClr val="80808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kumimoji="1" lang="en-US" sz="2400" b="1" dirty="0">
                <a:solidFill>
                  <a:schemeClr val="tx1"/>
                </a:solidFill>
                <a:latin typeface="Times New Roman" panose="02020603050405020304" pitchFamily="18" charset="0"/>
              </a:rPr>
              <a:t>  Entity Type</a:t>
            </a:r>
          </a:p>
        </p:txBody>
      </p:sp>
      <p:grpSp>
        <p:nvGrpSpPr>
          <p:cNvPr id="30728" name="Group 8"/>
          <p:cNvGrpSpPr>
            <a:grpSpLocks/>
          </p:cNvGrpSpPr>
          <p:nvPr/>
        </p:nvGrpSpPr>
        <p:grpSpPr bwMode="auto">
          <a:xfrm>
            <a:off x="5034254" y="4427113"/>
            <a:ext cx="2641600" cy="1879600"/>
            <a:chOff x="3328" y="2704"/>
            <a:chExt cx="1664" cy="1184"/>
          </a:xfrm>
        </p:grpSpPr>
        <p:sp>
          <p:nvSpPr>
            <p:cNvPr id="30729" name="Rectangle 9"/>
            <p:cNvSpPr>
              <a:spLocks noChangeArrowheads="1"/>
            </p:cNvSpPr>
            <p:nvPr/>
          </p:nvSpPr>
          <p:spPr bwMode="auto">
            <a:xfrm>
              <a:off x="3328" y="2704"/>
              <a:ext cx="1664" cy="1184"/>
            </a:xfrm>
            <a:prstGeom prst="rect">
              <a:avLst/>
            </a:prstGeom>
            <a:solidFill>
              <a:srgbClr val="00CC99"/>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0730" name="Rectangle 10"/>
            <p:cNvSpPr>
              <a:spLocks noChangeArrowheads="1"/>
            </p:cNvSpPr>
            <p:nvPr/>
          </p:nvSpPr>
          <p:spPr bwMode="auto">
            <a:xfrm>
              <a:off x="3356" y="2734"/>
              <a:ext cx="1259" cy="1105"/>
            </a:xfrm>
            <a:prstGeom prst="rect">
              <a:avLst/>
            </a:prstGeom>
            <a:solidFill>
              <a:srgbClr val="00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kumimoji="1" lang="en-US" sz="1800" dirty="0">
                  <a:latin typeface="Times New Roman" panose="02020603050405020304" pitchFamily="18" charset="0"/>
                </a:rPr>
                <a:t>0010</a:t>
              </a:r>
            </a:p>
            <a:p>
              <a:r>
                <a:rPr kumimoji="1" lang="en-US" sz="1800" dirty="0">
                  <a:latin typeface="Times New Roman" panose="02020603050405020304" pitchFamily="18" charset="0"/>
                </a:rPr>
                <a:t>Scott George</a:t>
              </a:r>
            </a:p>
            <a:p>
              <a:r>
                <a:rPr kumimoji="1" lang="en-US" sz="1800" dirty="0">
                  <a:latin typeface="Times New Roman" panose="02020603050405020304" pitchFamily="18" charset="0"/>
                </a:rPr>
                <a:t>56 Neat Street</a:t>
              </a:r>
            </a:p>
            <a:p>
              <a:r>
                <a:rPr kumimoji="1" lang="en-US" sz="1800" dirty="0">
                  <a:latin typeface="Times New Roman" panose="02020603050405020304" pitchFamily="18" charset="0"/>
                </a:rPr>
                <a:t>Boulder, Colorado</a:t>
              </a:r>
            </a:p>
            <a:p>
              <a:r>
                <a:rPr kumimoji="1" lang="en-US" sz="1800" dirty="0">
                  <a:latin typeface="Times New Roman" panose="02020603050405020304" pitchFamily="18" charset="0"/>
                </a:rPr>
                <a:t>35882-2799</a:t>
              </a:r>
            </a:p>
            <a:p>
              <a:r>
                <a:rPr kumimoji="1" lang="en-US" sz="1800" dirty="0">
                  <a:latin typeface="Times New Roman" panose="02020603050405020304" pitchFamily="18" charset="0"/>
                </a:rPr>
                <a:t>507-293-8749</a:t>
              </a:r>
            </a:p>
          </p:txBody>
        </p:sp>
      </p:grpSp>
      <p:sp>
        <p:nvSpPr>
          <p:cNvPr id="30731" name="Rectangle 11"/>
          <p:cNvSpPr>
            <a:spLocks noChangeArrowheads="1"/>
          </p:cNvSpPr>
          <p:nvPr/>
        </p:nvSpPr>
        <p:spPr bwMode="auto">
          <a:xfrm>
            <a:off x="4688179" y="3627370"/>
            <a:ext cx="3016852" cy="462307"/>
          </a:xfrm>
          <a:prstGeom prst="rect">
            <a:avLst/>
          </a:prstGeom>
          <a:noFill/>
          <a:ln>
            <a:noFill/>
          </a:ln>
          <a:effectLst/>
          <a:extLst>
            <a:ext uri="{909E8E84-426E-40DD-AFC4-6F175D3DCCD1}">
              <a14:hiddenFill xmlns:a14="http://schemas.microsoft.com/office/drawing/2010/main">
                <a:solidFill>
                  <a:srgbClr val="80808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spAutoFit/>
          </a:bodyPr>
          <a:lstStyle/>
          <a:p>
            <a:r>
              <a:rPr kumimoji="1" lang="en-US" sz="2400" b="1" dirty="0">
                <a:solidFill>
                  <a:schemeClr val="tx1"/>
                </a:solidFill>
                <a:latin typeface="Times New Roman" panose="02020603050405020304" pitchFamily="18" charset="0"/>
              </a:rPr>
              <a:t>Instance of the Entity</a:t>
            </a:r>
          </a:p>
        </p:txBody>
      </p:sp>
    </p:spTree>
    <p:extLst>
      <p:ext uri="{BB962C8B-B14F-4D97-AF65-F5344CB8AC3E}">
        <p14:creationId xmlns:p14="http://schemas.microsoft.com/office/powerpoint/2010/main" val="3268088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0731"/>
                                        </p:tgtEl>
                                        <p:attrNameLst>
                                          <p:attrName>style.visibility</p:attrName>
                                        </p:attrNameLst>
                                      </p:cBhvr>
                                      <p:to>
                                        <p:strVal val="visible"/>
                                      </p:to>
                                    </p:set>
                                    <p:animEffect transition="in" filter="fade">
                                      <p:cBhvr>
                                        <p:cTn id="7" dur="500"/>
                                        <p:tgtEl>
                                          <p:spTgt spid="30731"/>
                                        </p:tgtEl>
                                      </p:cBhvr>
                                    </p:animEffect>
                                  </p:childTnLst>
                                </p:cTn>
                              </p:par>
                              <p:par>
                                <p:cTn id="8" presetID="10" presetClass="entr" presetSubtype="0" fill="hold" nodeType="withEffect">
                                  <p:stCondLst>
                                    <p:cond delay="0"/>
                                  </p:stCondLst>
                                  <p:childTnLst>
                                    <p:set>
                                      <p:cBhvr>
                                        <p:cTn id="9" dur="1" fill="hold">
                                          <p:stCondLst>
                                            <p:cond delay="0"/>
                                          </p:stCondLst>
                                        </p:cTn>
                                        <p:tgtEl>
                                          <p:spTgt spid="30728"/>
                                        </p:tgtEl>
                                        <p:attrNameLst>
                                          <p:attrName>style.visibility</p:attrName>
                                        </p:attrNameLst>
                                      </p:cBhvr>
                                      <p:to>
                                        <p:strVal val="visible"/>
                                      </p:to>
                                    </p:set>
                                    <p:animEffect transition="in" filter="fade">
                                      <p:cBhvr>
                                        <p:cTn id="10" dur="500"/>
                                        <p:tgtEl>
                                          <p:spTgt spid="307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31"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0938" y="327025"/>
            <a:ext cx="7793037" cy="1044575"/>
          </a:xfrm>
        </p:spPr>
        <p:txBody>
          <a:bodyPr/>
          <a:lstStyle/>
          <a:p>
            <a:pPr eaLnBrk="1" hangingPunct="1">
              <a:defRPr/>
            </a:pPr>
            <a:r>
              <a:rPr lang="en-US" dirty="0" smtClean="0"/>
              <a:t>Massive DW and Scalability</a:t>
            </a:r>
            <a:endParaRPr lang="en-US" dirty="0"/>
          </a:p>
        </p:txBody>
      </p:sp>
      <p:sp>
        <p:nvSpPr>
          <p:cNvPr id="79874" name="Content Placeholder 2"/>
          <p:cNvSpPr>
            <a:spLocks noGrp="1"/>
          </p:cNvSpPr>
          <p:nvPr>
            <p:ph idx="1"/>
          </p:nvPr>
        </p:nvSpPr>
        <p:spPr>
          <a:xfrm>
            <a:off x="982133" y="1295400"/>
            <a:ext cx="7704667" cy="5257800"/>
          </a:xfrm>
        </p:spPr>
        <p:txBody>
          <a:bodyPr>
            <a:normAutofit/>
          </a:bodyPr>
          <a:lstStyle/>
          <a:p>
            <a:pPr marL="530225" indent="-533400" eaLnBrk="1" hangingPunct="1"/>
            <a:r>
              <a:rPr lang="en-US" sz="3200" dirty="0" smtClean="0"/>
              <a:t>Scalability</a:t>
            </a:r>
          </a:p>
          <a:p>
            <a:pPr marL="990600" lvl="1" indent="-533400" eaLnBrk="1" hangingPunct="1"/>
            <a:r>
              <a:rPr lang="en-US" sz="2800" dirty="0" smtClean="0"/>
              <a:t>The main issues pertaining to scalability:</a:t>
            </a:r>
          </a:p>
          <a:p>
            <a:pPr marL="1371600" lvl="2" indent="-457200" eaLnBrk="1" hangingPunct="1"/>
            <a:r>
              <a:rPr lang="en-US" sz="2400" dirty="0" smtClean="0"/>
              <a:t>The amount of data in the warehouse</a:t>
            </a:r>
          </a:p>
          <a:p>
            <a:pPr marL="1371600" lvl="2" indent="-457200" eaLnBrk="1" hangingPunct="1"/>
            <a:r>
              <a:rPr lang="en-US" sz="2400" dirty="0" smtClean="0"/>
              <a:t>How quickly the warehouse is expected to grow</a:t>
            </a:r>
          </a:p>
          <a:p>
            <a:pPr marL="1371600" lvl="2" indent="-457200" eaLnBrk="1" hangingPunct="1"/>
            <a:r>
              <a:rPr lang="en-US" sz="2400" dirty="0" smtClean="0"/>
              <a:t>The number of concurrent users</a:t>
            </a:r>
          </a:p>
          <a:p>
            <a:pPr marL="1371600" lvl="2" indent="-457200" eaLnBrk="1" hangingPunct="1"/>
            <a:r>
              <a:rPr lang="en-US" sz="2400" dirty="0" smtClean="0"/>
              <a:t>The complexity of user queries </a:t>
            </a:r>
          </a:p>
          <a:p>
            <a:pPr marL="990600" lvl="1" indent="-533400" eaLnBrk="1" hangingPunct="1"/>
            <a:r>
              <a:rPr lang="en-US" sz="2800" dirty="0" smtClean="0"/>
              <a:t>Good scalability means that queries and other data-access functions will grow linearly with the size of the warehouse</a:t>
            </a: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Real-time/Active DW/BI</a:t>
            </a:r>
            <a:endParaRPr lang="en-US" dirty="0"/>
          </a:p>
        </p:txBody>
      </p:sp>
      <p:sp>
        <p:nvSpPr>
          <p:cNvPr id="81922" name="Content Placeholder 2"/>
          <p:cNvSpPr>
            <a:spLocks noGrp="1"/>
          </p:cNvSpPr>
          <p:nvPr>
            <p:ph idx="1"/>
          </p:nvPr>
        </p:nvSpPr>
        <p:spPr/>
        <p:txBody>
          <a:bodyPr>
            <a:normAutofit/>
          </a:bodyPr>
          <a:lstStyle/>
          <a:p>
            <a:pPr eaLnBrk="1" hangingPunct="1"/>
            <a:r>
              <a:rPr lang="en-US" dirty="0" smtClean="0"/>
              <a:t>Enabling real-time data updates for real-time analysis and real-time decision making is growing rapidly</a:t>
            </a:r>
          </a:p>
          <a:p>
            <a:pPr lvl="1" eaLnBrk="1" hangingPunct="1"/>
            <a:r>
              <a:rPr lang="en-US" dirty="0" smtClean="0"/>
              <a:t>Push vs. Pull (of data)</a:t>
            </a:r>
          </a:p>
          <a:p>
            <a:pPr eaLnBrk="1" hangingPunct="1"/>
            <a:r>
              <a:rPr lang="en-US" dirty="0" smtClean="0"/>
              <a:t>Concerns about real-time BI</a:t>
            </a:r>
          </a:p>
          <a:p>
            <a:pPr lvl="1" eaLnBrk="1" hangingPunct="1"/>
            <a:r>
              <a:rPr lang="en-US" sz="2400" dirty="0" smtClean="0"/>
              <a:t>Not all data should be updated continuously</a:t>
            </a:r>
          </a:p>
          <a:p>
            <a:pPr lvl="1" eaLnBrk="1" hangingPunct="1"/>
            <a:r>
              <a:rPr lang="en-US" sz="2400" dirty="0" smtClean="0"/>
              <a:t>Mismatch of reports generated minutes apart</a:t>
            </a:r>
          </a:p>
          <a:p>
            <a:pPr lvl="1" eaLnBrk="1" hangingPunct="1"/>
            <a:r>
              <a:rPr lang="en-US" sz="2400" dirty="0" smtClean="0"/>
              <a:t>May be cost prohibitive</a:t>
            </a:r>
          </a:p>
          <a:p>
            <a:pPr lvl="1" eaLnBrk="1" hangingPunct="1"/>
            <a:r>
              <a:rPr lang="en-US" sz="2400" dirty="0" smtClean="0"/>
              <a:t>May also be infeasible </a:t>
            </a:r>
          </a:p>
          <a:p>
            <a:pPr lvl="1" eaLnBrk="1" hangingPunct="1"/>
            <a:endParaRPr lang="en-US" dirty="0" smtClean="0"/>
          </a:p>
          <a:p>
            <a:pPr lvl="1" eaLnBrk="1" hangingPunct="1"/>
            <a:endParaRPr lang="en-US" dirty="0" smtClean="0"/>
          </a:p>
          <a:p>
            <a:pPr eaLnBrk="1" hangingPunct="1"/>
            <a:endParaRPr lang="en-US" dirty="0" smtClean="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Real-time/Active DW at Teradata</a:t>
            </a:r>
            <a:endParaRPr lang="en-US" dirty="0"/>
          </a:p>
        </p:txBody>
      </p:sp>
      <p:pic>
        <p:nvPicPr>
          <p:cNvPr id="83970" name="Picture 2" descr="D:\USER\Dursun\Research\Book - DSS Book 9th Edition\3 - Image Library\Fig_08.11.jpg"/>
          <p:cNvPicPr>
            <a:picLocks noChangeAspect="1" noChangeArrowheads="1"/>
          </p:cNvPicPr>
          <p:nvPr/>
        </p:nvPicPr>
        <p:blipFill>
          <a:blip r:embed="rId2"/>
          <a:srcRect/>
          <a:stretch>
            <a:fillRect/>
          </a:stretch>
        </p:blipFill>
        <p:spPr bwMode="auto">
          <a:xfrm>
            <a:off x="228600" y="1447800"/>
            <a:ext cx="8610600" cy="483393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993" name="Picture 2" descr="D:\USER\Dursun\Research\Book - DSS Book 9th Edition\3 - Image Library\Fig_08.10.jpg"/>
          <p:cNvPicPr>
            <a:picLocks noChangeAspect="1" noChangeArrowheads="1"/>
          </p:cNvPicPr>
          <p:nvPr/>
        </p:nvPicPr>
        <p:blipFill>
          <a:blip r:embed="rId3"/>
          <a:srcRect/>
          <a:stretch>
            <a:fillRect/>
          </a:stretch>
        </p:blipFill>
        <p:spPr bwMode="auto">
          <a:xfrm>
            <a:off x="68263" y="381000"/>
            <a:ext cx="9075737" cy="6477000"/>
          </a:xfrm>
          <a:prstGeom prst="rect">
            <a:avLst/>
          </a:prstGeom>
          <a:noFill/>
          <a:ln w="9525">
            <a:noFill/>
            <a:miter lim="800000"/>
            <a:headEnd/>
            <a:tailEnd/>
          </a:ln>
        </p:spPr>
      </p:pic>
      <p:sp>
        <p:nvSpPr>
          <p:cNvPr id="5" name="Title 4"/>
          <p:cNvSpPr>
            <a:spLocks noGrp="1"/>
          </p:cNvSpPr>
          <p:nvPr>
            <p:ph type="title"/>
          </p:nvPr>
        </p:nvSpPr>
        <p:spPr>
          <a:xfrm>
            <a:off x="685800" y="76200"/>
            <a:ext cx="7696200" cy="457200"/>
          </a:xfrm>
          <a:solidFill>
            <a:schemeClr val="bg1"/>
          </a:solidFill>
        </p:spPr>
        <p:txBody>
          <a:bodyPr>
            <a:normAutofit fontScale="90000"/>
          </a:bodyPr>
          <a:lstStyle/>
          <a:p>
            <a:pPr algn="ctr" eaLnBrk="1" hangingPunct="1">
              <a:defRPr/>
            </a:pPr>
            <a:r>
              <a:rPr lang="en-US" sz="3200" dirty="0" smtClean="0"/>
              <a:t>Enterprise Decision Evolution and DW</a:t>
            </a:r>
            <a:endParaRPr lang="en-US" sz="3200"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0938" y="250825"/>
            <a:ext cx="7993062" cy="1044575"/>
          </a:xfrm>
        </p:spPr>
        <p:txBody>
          <a:bodyPr>
            <a:normAutofit fontScale="90000"/>
          </a:bodyPr>
          <a:lstStyle/>
          <a:p>
            <a:pPr eaLnBrk="1" hangingPunct="1">
              <a:defRPr/>
            </a:pPr>
            <a:r>
              <a:rPr lang="en-US" dirty="0" smtClean="0"/>
              <a:t>Traditional </a:t>
            </a:r>
            <a:r>
              <a:rPr lang="en-US" dirty="0" err="1" smtClean="0"/>
              <a:t>vs</a:t>
            </a:r>
            <a:r>
              <a:rPr lang="en-US" dirty="0" smtClean="0"/>
              <a:t> Active DW Environment</a:t>
            </a:r>
            <a:endParaRPr lang="en-US" dirty="0"/>
          </a:p>
        </p:txBody>
      </p:sp>
      <p:pic>
        <p:nvPicPr>
          <p:cNvPr id="87042" name="Picture 2"/>
          <p:cNvPicPr>
            <a:picLocks noChangeAspect="1" noChangeArrowheads="1"/>
          </p:cNvPicPr>
          <p:nvPr/>
        </p:nvPicPr>
        <p:blipFill>
          <a:blip r:embed="rId2"/>
          <a:srcRect/>
          <a:stretch>
            <a:fillRect/>
          </a:stretch>
        </p:blipFill>
        <p:spPr bwMode="auto">
          <a:xfrm>
            <a:off x="13347" y="1600200"/>
            <a:ext cx="9180760" cy="4800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DW Administration and Security</a:t>
            </a:r>
            <a:endParaRPr lang="en-US" dirty="0"/>
          </a:p>
        </p:txBody>
      </p:sp>
      <p:sp>
        <p:nvSpPr>
          <p:cNvPr id="88066" name="Content Placeholder 2"/>
          <p:cNvSpPr>
            <a:spLocks noGrp="1"/>
          </p:cNvSpPr>
          <p:nvPr>
            <p:ph idx="1"/>
          </p:nvPr>
        </p:nvSpPr>
        <p:spPr/>
        <p:txBody>
          <a:bodyPr>
            <a:normAutofit fontScale="92500" lnSpcReduction="20000"/>
          </a:bodyPr>
          <a:lstStyle/>
          <a:p>
            <a:pPr eaLnBrk="1" hangingPunct="1"/>
            <a:r>
              <a:rPr lang="en-US" sz="2800" dirty="0" smtClean="0"/>
              <a:t>Data warehouse administrator (DWA)</a:t>
            </a:r>
          </a:p>
          <a:p>
            <a:pPr lvl="1" eaLnBrk="1" hangingPunct="1"/>
            <a:r>
              <a:rPr lang="en-US" sz="2400" dirty="0" smtClean="0"/>
              <a:t>DWA should…</a:t>
            </a:r>
          </a:p>
          <a:p>
            <a:pPr lvl="2" eaLnBrk="1" hangingPunct="1"/>
            <a:r>
              <a:rPr lang="en-US" sz="2000" dirty="0" smtClean="0"/>
              <a:t>have the knowledge of high-performance software, hardware and networking technologies.</a:t>
            </a:r>
          </a:p>
          <a:p>
            <a:pPr lvl="2" eaLnBrk="1" hangingPunct="1"/>
            <a:r>
              <a:rPr lang="en-US" sz="2000" dirty="0" smtClean="0"/>
              <a:t>possess solid business knowledge and insight.</a:t>
            </a:r>
          </a:p>
          <a:p>
            <a:pPr lvl="2" eaLnBrk="1" hangingPunct="1"/>
            <a:r>
              <a:rPr lang="en-US" sz="2000" dirty="0" smtClean="0"/>
              <a:t>be familiar with the decision-making processes so as to suitably design/maintain the data warehouse structure.</a:t>
            </a:r>
          </a:p>
          <a:p>
            <a:pPr lvl="2" eaLnBrk="1" hangingPunct="1"/>
            <a:r>
              <a:rPr lang="en-US" sz="2000" dirty="0" smtClean="0"/>
              <a:t>possess excellent communications skills.</a:t>
            </a:r>
          </a:p>
          <a:p>
            <a:pPr eaLnBrk="1" hangingPunct="1"/>
            <a:r>
              <a:rPr lang="en-US" sz="2800" dirty="0" smtClean="0"/>
              <a:t>Security and privacy is a pressing issue in DW</a:t>
            </a:r>
          </a:p>
          <a:p>
            <a:pPr lvl="1" eaLnBrk="1" hangingPunct="1"/>
            <a:r>
              <a:rPr lang="en-US" sz="2400" dirty="0" smtClean="0"/>
              <a:t>Safeguarding the most valuable assets </a:t>
            </a:r>
          </a:p>
          <a:p>
            <a:pPr lvl="1" eaLnBrk="1" hangingPunct="1"/>
            <a:r>
              <a:rPr lang="en-US" sz="2400" dirty="0" smtClean="0"/>
              <a:t>Government regulations (HIPAA, etc.)</a:t>
            </a:r>
          </a:p>
          <a:p>
            <a:pPr lvl="1" eaLnBrk="1" hangingPunct="1"/>
            <a:r>
              <a:rPr lang="en-US" sz="2400" dirty="0" smtClean="0"/>
              <a:t>Must be explicitly planned and executed </a:t>
            </a:r>
          </a:p>
          <a:p>
            <a:pPr lvl="2" eaLnBrk="1" hangingPunct="1"/>
            <a:endParaRPr lang="en-US" sz="2000" dirty="0" smtClean="0"/>
          </a:p>
          <a:p>
            <a:pPr lvl="2" eaLnBrk="1" hangingPunct="1"/>
            <a:endParaRPr lang="en-US" sz="2000" dirty="0" smtClean="0"/>
          </a:p>
          <a:p>
            <a:pPr lvl="2" eaLnBrk="1" hangingPunct="1"/>
            <a:endParaRPr lang="en-US" sz="2000" dirty="0" smtClean="0"/>
          </a:p>
          <a:p>
            <a:pPr lvl="2" eaLnBrk="1" hangingPunct="1"/>
            <a:endParaRPr lang="en-US" sz="6400" dirty="0" smtClean="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The Future of DW</a:t>
            </a:r>
            <a:endParaRPr lang="en-US" dirty="0"/>
          </a:p>
        </p:txBody>
      </p:sp>
      <p:sp>
        <p:nvSpPr>
          <p:cNvPr id="89090" name="Content Placeholder 2"/>
          <p:cNvSpPr>
            <a:spLocks noGrp="1"/>
          </p:cNvSpPr>
          <p:nvPr>
            <p:ph idx="1"/>
          </p:nvPr>
        </p:nvSpPr>
        <p:spPr>
          <a:xfrm>
            <a:off x="1182688" y="1447800"/>
            <a:ext cx="7772400" cy="5181600"/>
          </a:xfrm>
        </p:spPr>
        <p:txBody>
          <a:bodyPr>
            <a:normAutofit fontScale="92500" lnSpcReduction="20000"/>
          </a:bodyPr>
          <a:lstStyle/>
          <a:p>
            <a:pPr eaLnBrk="1" hangingPunct="1"/>
            <a:r>
              <a:rPr lang="en-US" sz="2800" dirty="0" smtClean="0"/>
              <a:t>Sourcing…</a:t>
            </a:r>
          </a:p>
          <a:p>
            <a:pPr lvl="1" eaLnBrk="1" hangingPunct="1"/>
            <a:r>
              <a:rPr lang="en-US" sz="2400" dirty="0" smtClean="0"/>
              <a:t>Open source software</a:t>
            </a:r>
          </a:p>
          <a:p>
            <a:pPr lvl="1" eaLnBrk="1" hangingPunct="1"/>
            <a:r>
              <a:rPr lang="en-US" sz="2400" dirty="0" smtClean="0"/>
              <a:t>SaaS (software as a service)</a:t>
            </a:r>
          </a:p>
          <a:p>
            <a:pPr lvl="1" eaLnBrk="1" hangingPunct="1"/>
            <a:r>
              <a:rPr lang="en-US" sz="2400" dirty="0" smtClean="0"/>
              <a:t>Cloud computing</a:t>
            </a:r>
          </a:p>
          <a:p>
            <a:pPr lvl="1" eaLnBrk="1" hangingPunct="1"/>
            <a:r>
              <a:rPr lang="en-US" sz="2400" dirty="0" smtClean="0"/>
              <a:t>DW appliances</a:t>
            </a:r>
          </a:p>
          <a:p>
            <a:pPr eaLnBrk="1" hangingPunct="1"/>
            <a:r>
              <a:rPr lang="en-US" sz="2800" dirty="0" smtClean="0"/>
              <a:t>Infrastructure…</a:t>
            </a:r>
          </a:p>
          <a:p>
            <a:pPr lvl="1"/>
            <a:r>
              <a:rPr lang="en-US" sz="2400" dirty="0"/>
              <a:t>Columnar</a:t>
            </a:r>
          </a:p>
          <a:p>
            <a:pPr lvl="1"/>
            <a:r>
              <a:rPr lang="en-US" sz="2400" dirty="0"/>
              <a:t>Real-time DW</a:t>
            </a:r>
          </a:p>
          <a:p>
            <a:pPr lvl="1"/>
            <a:r>
              <a:rPr lang="en-US" sz="2400" dirty="0"/>
              <a:t>Data warehouse appliances</a:t>
            </a:r>
          </a:p>
          <a:p>
            <a:pPr lvl="1"/>
            <a:r>
              <a:rPr lang="en-US" sz="2400" dirty="0"/>
              <a:t>Data management practices/technologies</a:t>
            </a:r>
          </a:p>
          <a:p>
            <a:pPr lvl="1"/>
            <a:r>
              <a:rPr lang="en-US" sz="2400" dirty="0"/>
              <a:t>In-database &amp; In-memory processing New DBMS</a:t>
            </a:r>
          </a:p>
          <a:p>
            <a:pPr lvl="1"/>
            <a:r>
              <a:rPr lang="en-US" sz="2400" dirty="0"/>
              <a:t>Advanced analytics</a:t>
            </a: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p:txBody>
          <a:bodyPr/>
          <a:lstStyle/>
          <a:p>
            <a:pPr eaLnBrk="1" hangingPunct="1">
              <a:defRPr/>
            </a:pPr>
            <a:r>
              <a:rPr lang="en-US" dirty="0"/>
              <a:t>BI / OLAP Portal for </a:t>
            </a:r>
            <a:r>
              <a:rPr lang="en-US" dirty="0" smtClean="0"/>
              <a:t>Learning</a:t>
            </a:r>
            <a:endParaRPr lang="en-US" dirty="0"/>
          </a:p>
        </p:txBody>
      </p:sp>
      <p:sp>
        <p:nvSpPr>
          <p:cNvPr id="90114" name="Rectangle 3"/>
          <p:cNvSpPr>
            <a:spLocks noGrp="1" noChangeArrowheads="1"/>
          </p:cNvSpPr>
          <p:nvPr>
            <p:ph idx="1"/>
          </p:nvPr>
        </p:nvSpPr>
        <p:spPr>
          <a:xfrm>
            <a:off x="1182688" y="1524000"/>
            <a:ext cx="7772400" cy="1219200"/>
          </a:xfrm>
        </p:spPr>
        <p:txBody>
          <a:bodyPr>
            <a:normAutofit fontScale="92500" lnSpcReduction="10000"/>
          </a:bodyPr>
          <a:lstStyle/>
          <a:p>
            <a:pPr eaLnBrk="1" hangingPunct="1">
              <a:lnSpc>
                <a:spcPct val="90000"/>
              </a:lnSpc>
            </a:pPr>
            <a:r>
              <a:rPr lang="en-US" sz="2400" smtClean="0"/>
              <a:t>MicroStrategy, and much more…</a:t>
            </a:r>
          </a:p>
          <a:p>
            <a:pPr eaLnBrk="1" hangingPunct="1">
              <a:lnSpc>
                <a:spcPct val="90000"/>
              </a:lnSpc>
            </a:pPr>
            <a:r>
              <a:rPr lang="en-US" sz="2400" smtClean="0">
                <a:hlinkClick r:id="rId3"/>
              </a:rPr>
              <a:t>www.TeradataStudentNetwork.com</a:t>
            </a:r>
            <a:endParaRPr lang="en-US" sz="2400" smtClean="0"/>
          </a:p>
          <a:p>
            <a:pPr eaLnBrk="1" hangingPunct="1">
              <a:lnSpc>
                <a:spcPct val="90000"/>
              </a:lnSpc>
            </a:pPr>
            <a:r>
              <a:rPr lang="en-US" sz="2400" smtClean="0"/>
              <a:t>Pw: </a:t>
            </a:r>
            <a:r>
              <a:rPr lang="en-US" sz="2400" smtClean="0">
                <a:solidFill>
                  <a:srgbClr val="FF0000"/>
                </a:solidFill>
              </a:rPr>
              <a:t>&lt;check with TDUN&gt;</a:t>
            </a:r>
          </a:p>
        </p:txBody>
      </p:sp>
      <p:pic>
        <p:nvPicPr>
          <p:cNvPr id="90115" name="Picture 2"/>
          <p:cNvPicPr>
            <a:picLocks noChangeAspect="1" noChangeArrowheads="1"/>
          </p:cNvPicPr>
          <p:nvPr/>
        </p:nvPicPr>
        <p:blipFill>
          <a:blip r:embed="rId4"/>
          <a:srcRect/>
          <a:stretch>
            <a:fillRect/>
          </a:stretch>
        </p:blipFill>
        <p:spPr bwMode="auto">
          <a:xfrm>
            <a:off x="1817688" y="2819400"/>
            <a:ext cx="6335712" cy="4038600"/>
          </a:xfrm>
          <a:prstGeom prst="rect">
            <a:avLst/>
          </a:prstGeom>
          <a:noFill/>
          <a:ln w="9525">
            <a:noFill/>
            <a:miter lim="800000"/>
            <a:headEnd/>
            <a:tailEnd/>
          </a:ln>
        </p:spPr>
      </p:pic>
      <p:sp>
        <p:nvSpPr>
          <p:cNvPr id="8" name="Bent Arrow 7"/>
          <p:cNvSpPr/>
          <p:nvPr/>
        </p:nvSpPr>
        <p:spPr bwMode="auto">
          <a:xfrm rot="5400000">
            <a:off x="4000500" y="3619500"/>
            <a:ext cx="3429000" cy="1066800"/>
          </a:xfrm>
          <a:prstGeom prst="bentArrow">
            <a:avLst>
              <a:gd name="adj1" fmla="val 11479"/>
              <a:gd name="adj2" fmla="val 25000"/>
              <a:gd name="adj3" fmla="val 25000"/>
              <a:gd name="adj4" fmla="val 43750"/>
            </a:avLst>
          </a:prstGeom>
          <a:solidFill>
            <a:schemeClr val="accent1"/>
          </a:solidFill>
          <a:ln w="9525" cap="flat" cmpd="sng" algn="ctr">
            <a:solidFill>
              <a:schemeClr val="tx1"/>
            </a:solidFill>
            <a:prstDash val="solid"/>
            <a:miter lim="800000"/>
            <a:headEnd type="none" w="med" len="med"/>
            <a:tailEnd type="none" w="med" len="med"/>
          </a:ln>
          <a:effectLst/>
        </p:spPr>
        <p:txBody>
          <a:bodyPr wrap="none"/>
          <a:lstStyle/>
          <a:p>
            <a:pPr>
              <a:defRPr/>
            </a:pPr>
            <a:endParaRPr lang="en-US" sz="2400" b="0">
              <a:solidFill>
                <a:schemeClr val="tx1"/>
              </a:solidFill>
              <a:cs typeface="+mn-cs"/>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hangingPunct="1">
              <a:defRPr/>
            </a:pPr>
            <a:r>
              <a:rPr lang="en-US" dirty="0" smtClean="0"/>
              <a:t>End of the Chapter	</a:t>
            </a:r>
            <a:endParaRPr lang="en-US" dirty="0"/>
          </a:p>
        </p:txBody>
      </p:sp>
      <p:sp>
        <p:nvSpPr>
          <p:cNvPr id="92162" name="Content Placeholder 2"/>
          <p:cNvSpPr>
            <a:spLocks noGrp="1"/>
          </p:cNvSpPr>
          <p:nvPr>
            <p:ph idx="1"/>
          </p:nvPr>
        </p:nvSpPr>
        <p:spPr/>
        <p:txBody>
          <a:bodyPr/>
          <a:lstStyle/>
          <a:p>
            <a:pPr eaLnBrk="1" hangingPunct="1"/>
            <a:endParaRPr lang="en-US" smtClean="0"/>
          </a:p>
          <a:p>
            <a:pPr eaLnBrk="1" hangingPunct="1"/>
            <a:r>
              <a:rPr lang="en-US" smtClean="0"/>
              <a:t>Questions, comments</a:t>
            </a: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get pieces working for Labs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Teradata DB Server</a:t>
            </a:r>
          </a:p>
          <a:p>
            <a:r>
              <a:rPr lang="en-US" dirty="0" smtClean="0"/>
              <a:t>Blackboard/Weekly Tasks/Lab Tutorials/Teradata </a:t>
            </a:r>
            <a:r>
              <a:rPr lang="en-US" smtClean="0"/>
              <a:t>Connection Instructions</a:t>
            </a:r>
            <a:endParaRPr lang="en-US" dirty="0" smtClean="0"/>
          </a:p>
          <a:p>
            <a:pPr lvl="1"/>
            <a:r>
              <a:rPr lang="en-US" dirty="0" smtClean="0"/>
              <a:t>Start / Remote Connection</a:t>
            </a:r>
          </a:p>
          <a:p>
            <a:pPr lvl="1"/>
            <a:r>
              <a:rPr lang="en-US" dirty="0" smtClean="0"/>
              <a:t>ts-tun.waltoncollege.uark.edu</a:t>
            </a:r>
          </a:p>
          <a:p>
            <a:pPr lvl="1"/>
            <a:r>
              <a:rPr lang="en-US" dirty="0" smtClean="0"/>
              <a:t>Options: </a:t>
            </a:r>
          </a:p>
          <a:p>
            <a:pPr lvl="2"/>
            <a:r>
              <a:rPr lang="en-US" dirty="0" smtClean="0"/>
              <a:t>General </a:t>
            </a:r>
            <a:r>
              <a:rPr lang="en-US" dirty="0" err="1" smtClean="0"/>
              <a:t>Tab:username</a:t>
            </a:r>
            <a:r>
              <a:rPr lang="en-US" dirty="0" smtClean="0"/>
              <a:t>: </a:t>
            </a:r>
            <a:r>
              <a:rPr lang="en-US" dirty="0" err="1" smtClean="0"/>
              <a:t>walton</a:t>
            </a:r>
            <a:r>
              <a:rPr lang="en-US" dirty="0" smtClean="0"/>
              <a:t>\ES842XX</a:t>
            </a:r>
          </a:p>
          <a:p>
            <a:pPr lvl="2"/>
            <a:r>
              <a:rPr lang="en-US" dirty="0" smtClean="0"/>
              <a:t>Local Resources tab</a:t>
            </a:r>
          </a:p>
          <a:p>
            <a:pPr lvl="3"/>
            <a:r>
              <a:rPr lang="en-US" dirty="0" smtClean="0"/>
              <a:t>Printers, Clipboard, More C:</a:t>
            </a:r>
          </a:p>
          <a:p>
            <a:pPr lvl="2"/>
            <a:r>
              <a:rPr lang="en-US" dirty="0" smtClean="0"/>
              <a:t>Advanced tab:</a:t>
            </a:r>
          </a:p>
          <a:p>
            <a:pPr lvl="3"/>
            <a:r>
              <a:rPr lang="en-US" dirty="0" smtClean="0"/>
              <a:t>Connect from anywhere settings button</a:t>
            </a:r>
          </a:p>
          <a:p>
            <a:pPr lvl="4"/>
            <a:r>
              <a:rPr lang="en-US" dirty="0" smtClean="0"/>
              <a:t>Use these RD Gateway server settings: </a:t>
            </a:r>
          </a:p>
          <a:p>
            <a:pPr lvl="5"/>
            <a:r>
              <a:rPr lang="en-US" dirty="0" smtClean="0"/>
              <a:t>ent-sysgw.waltoncollege.uark.edu</a:t>
            </a:r>
          </a:p>
          <a:p>
            <a:pPr lvl="5"/>
            <a:r>
              <a:rPr lang="en-US" dirty="0" smtClean="0"/>
              <a:t>Logon method: Allow me to select later</a:t>
            </a:r>
          </a:p>
          <a:p>
            <a:pPr lvl="3"/>
            <a:endParaRPr lang="en-US" dirty="0" smtClean="0"/>
          </a:p>
          <a:p>
            <a:pPr lvl="1"/>
            <a:endParaRPr lang="en-US" dirty="0" smtClean="0"/>
          </a:p>
          <a:p>
            <a:pPr lvl="1"/>
            <a:endParaRPr lang="en-US" dirty="0"/>
          </a:p>
        </p:txBody>
      </p:sp>
    </p:spTree>
    <p:extLst>
      <p:ext uri="{BB962C8B-B14F-4D97-AF65-F5344CB8AC3E}">
        <p14:creationId xmlns:p14="http://schemas.microsoft.com/office/powerpoint/2010/main" val="37159790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685800" y="228600"/>
            <a:ext cx="7772400" cy="1143000"/>
          </a:xfrm>
        </p:spPr>
        <p:txBody>
          <a:bodyPr/>
          <a:lstStyle/>
          <a:p>
            <a:r>
              <a:rPr lang="en-US" b="1" i="1" dirty="0" smtClean="0"/>
              <a:t>Table Columns (Attributes)</a:t>
            </a:r>
            <a:endParaRPr lang="en-US" i="1" dirty="0"/>
          </a:p>
        </p:txBody>
      </p:sp>
      <p:sp>
        <p:nvSpPr>
          <p:cNvPr id="9219" name="Rectangle 3"/>
          <p:cNvSpPr>
            <a:spLocks noGrp="1" noChangeArrowheads="1"/>
          </p:cNvSpPr>
          <p:nvPr>
            <p:ph type="body" idx="1"/>
          </p:nvPr>
        </p:nvSpPr>
        <p:spPr>
          <a:xfrm>
            <a:off x="685800" y="1371600"/>
            <a:ext cx="8153400" cy="2819400"/>
          </a:xfrm>
        </p:spPr>
        <p:txBody>
          <a:bodyPr/>
          <a:lstStyle/>
          <a:p>
            <a:pPr>
              <a:spcBef>
                <a:spcPct val="50000"/>
              </a:spcBef>
              <a:buClr>
                <a:schemeClr val="tx1"/>
              </a:buClr>
              <a:buFontTx/>
              <a:buChar char="•"/>
              <a:tabLst>
                <a:tab pos="2352675" algn="r"/>
              </a:tabLst>
            </a:pPr>
            <a:r>
              <a:rPr lang="en-US" dirty="0"/>
              <a:t>A property or characteristic of an </a:t>
            </a:r>
            <a:r>
              <a:rPr lang="en-US" dirty="0" smtClean="0"/>
              <a:t>entity</a:t>
            </a:r>
          </a:p>
          <a:p>
            <a:pPr>
              <a:spcBef>
                <a:spcPct val="50000"/>
              </a:spcBef>
              <a:buClr>
                <a:schemeClr val="tx1"/>
              </a:buClr>
              <a:buFontTx/>
              <a:buChar char="•"/>
              <a:tabLst>
                <a:tab pos="2352675" algn="r"/>
              </a:tabLst>
            </a:pPr>
            <a:r>
              <a:rPr lang="en-US" dirty="0"/>
              <a:t>A </a:t>
            </a:r>
            <a:r>
              <a:rPr lang="en-US" i="1" dirty="0"/>
              <a:t>discrete</a:t>
            </a:r>
            <a:r>
              <a:rPr lang="en-US" dirty="0"/>
              <a:t> data element</a:t>
            </a:r>
          </a:p>
          <a:p>
            <a:pPr>
              <a:spcBef>
                <a:spcPct val="50000"/>
              </a:spcBef>
              <a:buClr>
                <a:schemeClr val="tx1"/>
              </a:buClr>
              <a:buFontTx/>
              <a:buChar char="•"/>
              <a:tabLst>
                <a:tab pos="2352675" algn="r"/>
              </a:tabLst>
            </a:pPr>
            <a:r>
              <a:rPr lang="en-US" dirty="0" smtClean="0"/>
              <a:t>i.e. what do we want to keep track of for a Customer &amp;</a:t>
            </a:r>
          </a:p>
          <a:p>
            <a:pPr lvl="1">
              <a:spcBef>
                <a:spcPct val="50000"/>
              </a:spcBef>
              <a:buClr>
                <a:schemeClr val="tx1"/>
              </a:buClr>
              <a:buFontTx/>
              <a:buChar char="•"/>
              <a:tabLst>
                <a:tab pos="2352675" algn="r"/>
              </a:tabLst>
            </a:pPr>
            <a:r>
              <a:rPr lang="en-US" dirty="0" smtClean="0"/>
              <a:t>Every individual thing gets stored individually</a:t>
            </a:r>
            <a:endParaRPr lang="en-US" dirty="0"/>
          </a:p>
        </p:txBody>
      </p:sp>
      <p:sp>
        <p:nvSpPr>
          <p:cNvPr id="9221" name="Rectangle 5"/>
          <p:cNvSpPr>
            <a:spLocks noChangeArrowheads="1"/>
          </p:cNvSpPr>
          <p:nvPr/>
        </p:nvSpPr>
        <p:spPr bwMode="auto">
          <a:xfrm>
            <a:off x="5334000" y="3581400"/>
            <a:ext cx="3276600" cy="3124200"/>
          </a:xfrm>
          <a:prstGeom prst="rect">
            <a:avLst/>
          </a:prstGeom>
          <a:solidFill>
            <a:srgbClr val="9999FF"/>
          </a:solidFill>
          <a:ln w="12700">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kumimoji="1" lang="en-US" sz="2000" b="1">
              <a:solidFill>
                <a:schemeClr val="bg1"/>
              </a:solidFill>
              <a:latin typeface="Times New Roman" panose="02020603050405020304" pitchFamily="18" charset="0"/>
            </a:endParaRPr>
          </a:p>
          <a:p>
            <a:pPr algn="ctr"/>
            <a:endParaRPr kumimoji="1" lang="en-US" sz="2000" b="1">
              <a:solidFill>
                <a:schemeClr val="bg1"/>
              </a:solidFill>
              <a:latin typeface="Times New Roman" panose="02020603050405020304" pitchFamily="18" charset="0"/>
            </a:endParaRPr>
          </a:p>
        </p:txBody>
      </p:sp>
      <p:sp>
        <p:nvSpPr>
          <p:cNvPr id="9222" name="Rectangle 6"/>
          <p:cNvSpPr>
            <a:spLocks noChangeArrowheads="1"/>
          </p:cNvSpPr>
          <p:nvPr/>
        </p:nvSpPr>
        <p:spPr bwMode="auto">
          <a:xfrm>
            <a:off x="6096000" y="3581400"/>
            <a:ext cx="1679575" cy="396875"/>
          </a:xfrm>
          <a:prstGeom prst="rect">
            <a:avLst/>
          </a:prstGeom>
          <a:solidFill>
            <a:srgbClr val="9999FF"/>
          </a:solidFill>
          <a:ln>
            <a:noFill/>
          </a:ln>
          <a:effectLst/>
          <a:extLs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p>
            <a:r>
              <a:rPr kumimoji="1" lang="en-US" sz="2000" b="1" dirty="0">
                <a:solidFill>
                  <a:schemeClr val="bg1"/>
                </a:solidFill>
                <a:latin typeface="Times New Roman" panose="02020603050405020304" pitchFamily="18" charset="0"/>
              </a:rPr>
              <a:t>CUSTOMER</a:t>
            </a:r>
          </a:p>
        </p:txBody>
      </p:sp>
      <p:sp>
        <p:nvSpPr>
          <p:cNvPr id="9223" name="Rectangle 7"/>
          <p:cNvSpPr>
            <a:spLocks noChangeArrowheads="1"/>
          </p:cNvSpPr>
          <p:nvPr/>
        </p:nvSpPr>
        <p:spPr bwMode="auto">
          <a:xfrm>
            <a:off x="5562600" y="3946525"/>
            <a:ext cx="2819400" cy="2530475"/>
          </a:xfrm>
          <a:prstGeom prst="rect">
            <a:avLst/>
          </a:prstGeom>
          <a:solidFill>
            <a:srgbClr val="CC3300"/>
          </a:solidFill>
          <a:ln>
            <a:noFill/>
          </a:ln>
          <a:effectLst/>
          <a:extLs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spAutoFit/>
          </a:bodyPr>
          <a:lstStyle/>
          <a:p>
            <a:r>
              <a:rPr kumimoji="1" lang="en-US" sz="2000" b="1">
                <a:solidFill>
                  <a:schemeClr val="bg1"/>
                </a:solidFill>
                <a:latin typeface="Times New Roman" panose="02020603050405020304" pitchFamily="18" charset="0"/>
              </a:rPr>
              <a:t>Customer_Number</a:t>
            </a:r>
          </a:p>
          <a:p>
            <a:r>
              <a:rPr kumimoji="1" lang="en-US" sz="2000" b="1">
                <a:solidFill>
                  <a:schemeClr val="bg1"/>
                </a:solidFill>
                <a:latin typeface="Times New Roman" panose="02020603050405020304" pitchFamily="18" charset="0"/>
              </a:rPr>
              <a:t>Last_Name</a:t>
            </a:r>
          </a:p>
          <a:p>
            <a:r>
              <a:rPr kumimoji="1" lang="en-US" sz="2000" b="1">
                <a:solidFill>
                  <a:schemeClr val="bg1"/>
                </a:solidFill>
                <a:latin typeface="Times New Roman" panose="02020603050405020304" pitchFamily="18" charset="0"/>
              </a:rPr>
              <a:t>First_Name</a:t>
            </a:r>
          </a:p>
          <a:p>
            <a:r>
              <a:rPr kumimoji="1" lang="en-US" sz="2000" b="1">
                <a:solidFill>
                  <a:schemeClr val="bg1"/>
                </a:solidFill>
                <a:latin typeface="Times New Roman" panose="02020603050405020304" pitchFamily="18" charset="0"/>
              </a:rPr>
              <a:t>Address</a:t>
            </a:r>
          </a:p>
          <a:p>
            <a:r>
              <a:rPr kumimoji="1" lang="en-US" sz="2000" b="1">
                <a:solidFill>
                  <a:schemeClr val="bg1"/>
                </a:solidFill>
                <a:latin typeface="Times New Roman" panose="02020603050405020304" pitchFamily="18" charset="0"/>
              </a:rPr>
              <a:t>City</a:t>
            </a:r>
          </a:p>
          <a:p>
            <a:r>
              <a:rPr kumimoji="1" lang="en-US" sz="2000" b="1">
                <a:solidFill>
                  <a:schemeClr val="bg1"/>
                </a:solidFill>
                <a:latin typeface="Times New Roman" panose="02020603050405020304" pitchFamily="18" charset="0"/>
              </a:rPr>
              <a:t>State</a:t>
            </a:r>
          </a:p>
          <a:p>
            <a:r>
              <a:rPr kumimoji="1" lang="en-US" sz="2000" b="1">
                <a:solidFill>
                  <a:schemeClr val="bg1"/>
                </a:solidFill>
                <a:latin typeface="Times New Roman" panose="02020603050405020304" pitchFamily="18" charset="0"/>
              </a:rPr>
              <a:t>Zip</a:t>
            </a:r>
          </a:p>
          <a:p>
            <a:r>
              <a:rPr kumimoji="1" lang="en-US" sz="2000" b="1">
                <a:solidFill>
                  <a:schemeClr val="bg1"/>
                </a:solidFill>
                <a:latin typeface="Times New Roman" panose="02020603050405020304" pitchFamily="18" charset="0"/>
              </a:rPr>
              <a:t>Phone</a:t>
            </a:r>
          </a:p>
        </p:txBody>
      </p:sp>
      <p:sp>
        <p:nvSpPr>
          <p:cNvPr id="9225" name="Text Box 9"/>
          <p:cNvSpPr txBox="1">
            <a:spLocks noChangeArrowheads="1"/>
          </p:cNvSpPr>
          <p:nvPr/>
        </p:nvSpPr>
        <p:spPr bwMode="auto">
          <a:xfrm>
            <a:off x="2514600" y="4572000"/>
            <a:ext cx="2209800" cy="1187450"/>
          </a:xfrm>
          <a:prstGeom prst="rect">
            <a:avLst/>
          </a:prstGeom>
          <a:noFill/>
          <a:ln>
            <a:noFill/>
          </a:ln>
          <a:effectLst/>
          <a:extLst>
            <a:ext uri="{909E8E84-426E-40DD-AFC4-6F175D3DCCD1}">
              <a14:hiddenFill xmlns:a14="http://schemas.microsoft.com/office/drawing/2010/main">
                <a:solidFill>
                  <a:srgbClr val="00CC99"/>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kumimoji="1" lang="en-US" sz="2400" b="1" dirty="0">
                <a:latin typeface="Times New Roman" panose="02020603050405020304" pitchFamily="18" charset="0"/>
              </a:rPr>
              <a:t>This Customer entity has eight attributes</a:t>
            </a:r>
          </a:p>
        </p:txBody>
      </p:sp>
      <p:sp>
        <p:nvSpPr>
          <p:cNvPr id="9226" name="AutoShape 10"/>
          <p:cNvSpPr>
            <a:spLocks/>
          </p:cNvSpPr>
          <p:nvPr/>
        </p:nvSpPr>
        <p:spPr bwMode="auto">
          <a:xfrm>
            <a:off x="4800600" y="3962400"/>
            <a:ext cx="762000" cy="2438400"/>
          </a:xfrm>
          <a:prstGeom prst="leftBrace">
            <a:avLst>
              <a:gd name="adj1" fmla="val 26667"/>
              <a:gd name="adj2" fmla="val 50579"/>
            </a:avLst>
          </a:prstGeom>
          <a:noFill/>
          <a:ln w="825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3590943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221"/>
                                        </p:tgtEl>
                                        <p:attrNameLst>
                                          <p:attrName>style.visibility</p:attrName>
                                        </p:attrNameLst>
                                      </p:cBhvr>
                                      <p:to>
                                        <p:strVal val="visible"/>
                                      </p:to>
                                    </p:set>
                                    <p:animEffect transition="in" filter="fade">
                                      <p:cBhvr>
                                        <p:cTn id="7" dur="500"/>
                                        <p:tgtEl>
                                          <p:spTgt spid="92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222"/>
                                        </p:tgtEl>
                                        <p:attrNameLst>
                                          <p:attrName>style.visibility</p:attrName>
                                        </p:attrNameLst>
                                      </p:cBhvr>
                                      <p:to>
                                        <p:strVal val="visible"/>
                                      </p:to>
                                    </p:set>
                                    <p:animEffect transition="in" filter="fade">
                                      <p:cBhvr>
                                        <p:cTn id="10" dur="500"/>
                                        <p:tgtEl>
                                          <p:spTgt spid="92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223"/>
                                        </p:tgtEl>
                                        <p:attrNameLst>
                                          <p:attrName>style.visibility</p:attrName>
                                        </p:attrNameLst>
                                      </p:cBhvr>
                                      <p:to>
                                        <p:strVal val="visible"/>
                                      </p:to>
                                    </p:set>
                                    <p:animEffect transition="in" filter="fade">
                                      <p:cBhvr>
                                        <p:cTn id="13" dur="500"/>
                                        <p:tgtEl>
                                          <p:spTgt spid="92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225"/>
                                        </p:tgtEl>
                                        <p:attrNameLst>
                                          <p:attrName>style.visibility</p:attrName>
                                        </p:attrNameLst>
                                      </p:cBhvr>
                                      <p:to>
                                        <p:strVal val="visible"/>
                                      </p:to>
                                    </p:set>
                                    <p:animEffect transition="in" filter="fade">
                                      <p:cBhvr>
                                        <p:cTn id="16" dur="500"/>
                                        <p:tgtEl>
                                          <p:spTgt spid="922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226"/>
                                        </p:tgtEl>
                                        <p:attrNameLst>
                                          <p:attrName>style.visibility</p:attrName>
                                        </p:attrNameLst>
                                      </p:cBhvr>
                                      <p:to>
                                        <p:strVal val="visible"/>
                                      </p:to>
                                    </p:set>
                                    <p:animEffect transition="in" filter="fade">
                                      <p:cBhvr>
                                        <p:cTn id="19" dur="500"/>
                                        <p:tgtEl>
                                          <p:spTgt spid="92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1" grpId="0" animBg="1"/>
      <p:bldP spid="9222" grpId="0" animBg="1"/>
      <p:bldP spid="9223" grpId="0" animBg="1"/>
      <p:bldP spid="9225" grpId="0"/>
      <p:bldP spid="9226"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get pieces working for Labs</a:t>
            </a:r>
            <a:endParaRPr lang="en-US" dirty="0"/>
          </a:p>
        </p:txBody>
      </p:sp>
      <p:sp>
        <p:nvSpPr>
          <p:cNvPr id="3" name="Content Placeholder 2"/>
          <p:cNvSpPr>
            <a:spLocks noGrp="1"/>
          </p:cNvSpPr>
          <p:nvPr>
            <p:ph idx="1"/>
          </p:nvPr>
        </p:nvSpPr>
        <p:spPr/>
        <p:txBody>
          <a:bodyPr/>
          <a:lstStyle/>
          <a:p>
            <a:r>
              <a:rPr lang="en-US" dirty="0" smtClean="0"/>
              <a:t>SQL Server 2012</a:t>
            </a:r>
          </a:p>
          <a:p>
            <a:pPr lvl="1"/>
            <a:r>
              <a:rPr lang="en-US" dirty="0" smtClean="0"/>
              <a:t>Start/SQL Server</a:t>
            </a:r>
          </a:p>
          <a:p>
            <a:pPr lvl="1"/>
            <a:r>
              <a:rPr lang="en-US" dirty="0" smtClean="0"/>
              <a:t>SQL Server Management Studio (SSMS)</a:t>
            </a:r>
          </a:p>
          <a:p>
            <a:pPr lvl="1"/>
            <a:r>
              <a:rPr lang="en-US" dirty="0" smtClean="0"/>
              <a:t>Server Name: </a:t>
            </a:r>
            <a:r>
              <a:rPr lang="en-US" dirty="0" err="1" smtClean="0"/>
              <a:t>localhost</a:t>
            </a:r>
            <a:endParaRPr lang="en-US" dirty="0" smtClean="0"/>
          </a:p>
          <a:p>
            <a:pPr lvl="1"/>
            <a:r>
              <a:rPr lang="en-US" dirty="0" smtClean="0"/>
              <a:t>Authentication: Change to SQL Server Authentication</a:t>
            </a:r>
          </a:p>
          <a:p>
            <a:pPr lvl="1"/>
            <a:r>
              <a:rPr lang="en-US" dirty="0" smtClean="0"/>
              <a:t>User Name: SA</a:t>
            </a:r>
          </a:p>
          <a:p>
            <a:pPr lvl="1"/>
            <a:r>
              <a:rPr lang="en-US" dirty="0" smtClean="0"/>
              <a:t>Password: </a:t>
            </a:r>
            <a:r>
              <a:rPr lang="en-US" dirty="0" err="1" smtClean="0"/>
              <a:t>seminoles</a:t>
            </a:r>
            <a:endParaRPr lang="en-US" dirty="0" smtClean="0"/>
          </a:p>
          <a:p>
            <a:pPr lvl="1"/>
            <a:endParaRPr lang="en-US" dirty="0" smtClean="0"/>
          </a:p>
          <a:p>
            <a:pPr lvl="1"/>
            <a:endParaRPr lang="en-US" dirty="0"/>
          </a:p>
        </p:txBody>
      </p:sp>
    </p:spTree>
    <p:extLst>
      <p:ext uri="{BB962C8B-B14F-4D97-AF65-F5344CB8AC3E}">
        <p14:creationId xmlns:p14="http://schemas.microsoft.com/office/powerpoint/2010/main" val="18602279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a:xfrm>
            <a:off x="762000" y="381000"/>
            <a:ext cx="7772400" cy="685800"/>
          </a:xfrm>
          <a:noFill/>
          <a:ln/>
        </p:spPr>
        <p:txBody>
          <a:bodyPr lIns="92075" tIns="46038" rIns="92075" bIns="46038"/>
          <a:lstStyle/>
          <a:p>
            <a:r>
              <a:rPr lang="en-US" sz="3800" b="1" i="1" dirty="0" smtClean="0">
                <a:effectLst>
                  <a:outerShdw blurRad="38100" dist="38100" dir="2700000" algn="tl">
                    <a:srgbClr val="C0C0C0"/>
                  </a:outerShdw>
                </a:effectLst>
              </a:rPr>
              <a:t>Primary Keys</a:t>
            </a:r>
            <a:endParaRPr lang="en-US" sz="3800" b="1" i="1" dirty="0">
              <a:effectLst>
                <a:outerShdw blurRad="38100" dist="38100" dir="2700000" algn="tl">
                  <a:srgbClr val="C0C0C0"/>
                </a:outerShdw>
              </a:effectLst>
            </a:endParaRPr>
          </a:p>
        </p:txBody>
      </p:sp>
      <p:sp>
        <p:nvSpPr>
          <p:cNvPr id="46083" name="Rectangle 3"/>
          <p:cNvSpPr>
            <a:spLocks noGrp="1" noChangeArrowheads="1"/>
          </p:cNvSpPr>
          <p:nvPr>
            <p:ph type="body" idx="1"/>
          </p:nvPr>
        </p:nvSpPr>
        <p:spPr>
          <a:xfrm>
            <a:off x="914400" y="1600200"/>
            <a:ext cx="7391400" cy="4648200"/>
          </a:xfrm>
          <a:noFill/>
          <a:ln/>
        </p:spPr>
        <p:txBody>
          <a:bodyPr lIns="92075" tIns="46038" rIns="92075" bIns="46038"/>
          <a:lstStyle/>
          <a:p>
            <a:pPr>
              <a:spcBef>
                <a:spcPct val="50000"/>
              </a:spcBef>
            </a:pPr>
            <a:r>
              <a:rPr lang="en-US" sz="2800" dirty="0"/>
              <a:t>Criteria for Selecting </a:t>
            </a:r>
            <a:r>
              <a:rPr lang="en-US" sz="2800" dirty="0" smtClean="0"/>
              <a:t>a Key</a:t>
            </a:r>
            <a:endParaRPr lang="en-US" sz="2800" dirty="0"/>
          </a:p>
          <a:p>
            <a:pPr lvl="1"/>
            <a:r>
              <a:rPr lang="en-US" sz="2400" dirty="0"/>
              <a:t>Will not change in value</a:t>
            </a:r>
          </a:p>
          <a:p>
            <a:pPr lvl="1"/>
            <a:r>
              <a:rPr lang="en-US" sz="2400" dirty="0"/>
              <a:t>Will not be null</a:t>
            </a:r>
          </a:p>
          <a:p>
            <a:pPr lvl="1"/>
            <a:r>
              <a:rPr lang="en-US" sz="2400" dirty="0"/>
              <a:t>Substitute new, simple keys for long, composite </a:t>
            </a:r>
            <a:r>
              <a:rPr lang="en-US" sz="2400" dirty="0" smtClean="0"/>
              <a:t>keys</a:t>
            </a:r>
            <a:endParaRPr lang="en-US" sz="2000" i="1" dirty="0"/>
          </a:p>
          <a:p>
            <a:pPr>
              <a:lnSpc>
                <a:spcPct val="120000"/>
              </a:lnSpc>
              <a:spcBef>
                <a:spcPct val="25000"/>
              </a:spcBef>
            </a:pPr>
            <a:r>
              <a:rPr lang="en-US" sz="2800" i="1" dirty="0"/>
              <a:t>Create </a:t>
            </a:r>
            <a:r>
              <a:rPr lang="en-US" sz="2800" dirty="0"/>
              <a:t>an identifier if there is no obvious identifying attribute (e.g., part number)</a:t>
            </a:r>
          </a:p>
        </p:txBody>
      </p:sp>
    </p:spTree>
    <p:extLst>
      <p:ext uri="{BB962C8B-B14F-4D97-AF65-F5344CB8AC3E}">
        <p14:creationId xmlns:p14="http://schemas.microsoft.com/office/powerpoint/2010/main" val="3397392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noFill/>
          <a:ln/>
        </p:spPr>
        <p:txBody>
          <a:bodyPr lIns="92075" tIns="46038" rIns="92075" bIns="46038"/>
          <a:lstStyle/>
          <a:p>
            <a:r>
              <a:rPr lang="en-US" b="1" i="1" dirty="0"/>
              <a:t>Relationships</a:t>
            </a:r>
          </a:p>
        </p:txBody>
      </p:sp>
      <p:sp>
        <p:nvSpPr>
          <p:cNvPr id="47107" name="Rectangle 3"/>
          <p:cNvSpPr>
            <a:spLocks noGrp="1" noChangeArrowheads="1"/>
          </p:cNvSpPr>
          <p:nvPr>
            <p:ph type="body" idx="1"/>
          </p:nvPr>
        </p:nvSpPr>
        <p:spPr>
          <a:xfrm>
            <a:off x="609600" y="1905000"/>
            <a:ext cx="7696200" cy="3956050"/>
          </a:xfrm>
          <a:noFill/>
          <a:ln/>
        </p:spPr>
        <p:txBody>
          <a:bodyPr lIns="92075" tIns="46038" rIns="92075" bIns="46038"/>
          <a:lstStyle/>
          <a:p>
            <a:pPr>
              <a:lnSpc>
                <a:spcPct val="110000"/>
              </a:lnSpc>
              <a:spcBef>
                <a:spcPct val="40000"/>
              </a:spcBef>
            </a:pPr>
            <a:r>
              <a:rPr lang="en-US" sz="2800" dirty="0"/>
              <a:t>A </a:t>
            </a:r>
            <a:r>
              <a:rPr lang="en-US" sz="2800" b="1" i="1" dirty="0">
                <a:solidFill>
                  <a:schemeClr val="accent2"/>
                </a:solidFill>
              </a:rPr>
              <a:t>relationship</a:t>
            </a:r>
            <a:r>
              <a:rPr lang="en-US" sz="2800" i="1" dirty="0"/>
              <a:t> </a:t>
            </a:r>
            <a:r>
              <a:rPr lang="en-US" sz="2800" dirty="0"/>
              <a:t>is a link or association between the instances of one or more entities</a:t>
            </a:r>
          </a:p>
          <a:p>
            <a:pPr>
              <a:lnSpc>
                <a:spcPct val="110000"/>
              </a:lnSpc>
              <a:spcBef>
                <a:spcPct val="40000"/>
              </a:spcBef>
            </a:pPr>
            <a:r>
              <a:rPr lang="en-US" sz="2800" dirty="0"/>
              <a:t>The </a:t>
            </a:r>
            <a:r>
              <a:rPr lang="en-US" sz="2800" b="1" i="1" dirty="0">
                <a:solidFill>
                  <a:schemeClr val="accent2"/>
                </a:solidFill>
              </a:rPr>
              <a:t>degree</a:t>
            </a:r>
            <a:r>
              <a:rPr lang="en-US" sz="2800" i="1" dirty="0"/>
              <a:t> </a:t>
            </a:r>
            <a:r>
              <a:rPr lang="en-US" sz="2800" dirty="0"/>
              <a:t>of a relationship indicates the number of entities involved</a:t>
            </a:r>
          </a:p>
          <a:p>
            <a:pPr>
              <a:lnSpc>
                <a:spcPct val="110000"/>
              </a:lnSpc>
              <a:spcBef>
                <a:spcPct val="40000"/>
              </a:spcBef>
            </a:pPr>
            <a:r>
              <a:rPr lang="en-US" sz="2800" dirty="0"/>
              <a:t>The </a:t>
            </a:r>
            <a:r>
              <a:rPr lang="en-US" sz="2800" b="1" i="1" dirty="0">
                <a:solidFill>
                  <a:schemeClr val="accent2"/>
                </a:solidFill>
              </a:rPr>
              <a:t>cardinality</a:t>
            </a:r>
            <a:r>
              <a:rPr lang="en-US" sz="2800" dirty="0"/>
              <a:t> of a relationship describes  the </a:t>
            </a:r>
            <a:r>
              <a:rPr lang="en-US" sz="2800" dirty="0" smtClean="0"/>
              <a:t>minimum and maximum number </a:t>
            </a:r>
            <a:r>
              <a:rPr lang="en-US" sz="2800" dirty="0"/>
              <a:t>of instances of one entity associated with another entity</a:t>
            </a:r>
          </a:p>
        </p:txBody>
      </p:sp>
    </p:spTree>
    <p:extLst>
      <p:ext uri="{BB962C8B-B14F-4D97-AF65-F5344CB8AC3E}">
        <p14:creationId xmlns:p14="http://schemas.microsoft.com/office/powerpoint/2010/main" val="13049717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6" name="Rectangle 2"/>
          <p:cNvSpPr>
            <a:spLocks noGrp="1" noChangeArrowheads="1"/>
          </p:cNvSpPr>
          <p:nvPr>
            <p:ph type="title"/>
          </p:nvPr>
        </p:nvSpPr>
        <p:spPr>
          <a:xfrm>
            <a:off x="990600" y="195590"/>
            <a:ext cx="7772400" cy="685800"/>
          </a:xfrm>
        </p:spPr>
        <p:txBody>
          <a:bodyPr/>
          <a:lstStyle/>
          <a:p>
            <a:r>
              <a:rPr lang="en-US" sz="3800" b="1" dirty="0" smtClean="0"/>
              <a:t>Relationships - Examples</a:t>
            </a:r>
            <a:endParaRPr lang="en-US" sz="3800" b="1" dirty="0"/>
          </a:p>
        </p:txBody>
      </p:sp>
      <p:sp>
        <p:nvSpPr>
          <p:cNvPr id="323587" name="Line 3"/>
          <p:cNvSpPr>
            <a:spLocks noChangeShapeType="1"/>
          </p:cNvSpPr>
          <p:nvPr/>
        </p:nvSpPr>
        <p:spPr bwMode="auto">
          <a:xfrm>
            <a:off x="3328988" y="2209800"/>
            <a:ext cx="2362200" cy="0"/>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588" name="Line 4"/>
          <p:cNvSpPr>
            <a:spLocks noChangeShapeType="1"/>
          </p:cNvSpPr>
          <p:nvPr/>
        </p:nvSpPr>
        <p:spPr bwMode="auto">
          <a:xfrm>
            <a:off x="3328988" y="3733800"/>
            <a:ext cx="2362200" cy="0"/>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589" name="Line 5"/>
          <p:cNvSpPr>
            <a:spLocks noChangeShapeType="1"/>
          </p:cNvSpPr>
          <p:nvPr/>
        </p:nvSpPr>
        <p:spPr bwMode="auto">
          <a:xfrm>
            <a:off x="3328988" y="5181600"/>
            <a:ext cx="2362200" cy="0"/>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591" name="Rectangle 7"/>
          <p:cNvSpPr>
            <a:spLocks noChangeArrowheads="1"/>
          </p:cNvSpPr>
          <p:nvPr/>
        </p:nvSpPr>
        <p:spPr bwMode="auto">
          <a:xfrm>
            <a:off x="5691188" y="1752600"/>
            <a:ext cx="1547812" cy="914400"/>
          </a:xfrm>
          <a:prstGeom prst="rect">
            <a:avLst/>
          </a:prstGeom>
          <a:noFill/>
          <a:ln w="12700" cap="sq">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592" name="Rectangle 8"/>
          <p:cNvSpPr>
            <a:spLocks noChangeArrowheads="1"/>
          </p:cNvSpPr>
          <p:nvPr/>
        </p:nvSpPr>
        <p:spPr bwMode="auto">
          <a:xfrm>
            <a:off x="5691188" y="3200400"/>
            <a:ext cx="1547812" cy="914400"/>
          </a:xfrm>
          <a:prstGeom prst="rect">
            <a:avLst/>
          </a:prstGeom>
          <a:noFill/>
          <a:ln w="12700" cap="sq">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593" name="Rectangle 9"/>
          <p:cNvSpPr>
            <a:spLocks noChangeArrowheads="1"/>
          </p:cNvSpPr>
          <p:nvPr/>
        </p:nvSpPr>
        <p:spPr bwMode="auto">
          <a:xfrm>
            <a:off x="5691188" y="4648200"/>
            <a:ext cx="1547812" cy="914400"/>
          </a:xfrm>
          <a:prstGeom prst="rect">
            <a:avLst/>
          </a:prstGeom>
          <a:noFill/>
          <a:ln w="12700" cap="sq">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596" name="Line 12"/>
          <p:cNvSpPr>
            <a:spLocks noChangeShapeType="1"/>
          </p:cNvSpPr>
          <p:nvPr/>
        </p:nvSpPr>
        <p:spPr bwMode="auto">
          <a:xfrm>
            <a:off x="5386388" y="2057400"/>
            <a:ext cx="0" cy="304800"/>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597" name="Line 13"/>
          <p:cNvSpPr>
            <a:spLocks noChangeShapeType="1"/>
          </p:cNvSpPr>
          <p:nvPr/>
        </p:nvSpPr>
        <p:spPr bwMode="auto">
          <a:xfrm>
            <a:off x="5538788" y="2057400"/>
            <a:ext cx="1587" cy="304800"/>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grpSp>
        <p:nvGrpSpPr>
          <p:cNvPr id="323634" name="Group 50"/>
          <p:cNvGrpSpPr>
            <a:grpSpLocks/>
          </p:cNvGrpSpPr>
          <p:nvPr/>
        </p:nvGrpSpPr>
        <p:grpSpPr bwMode="auto">
          <a:xfrm>
            <a:off x="5410200" y="3505200"/>
            <a:ext cx="258763" cy="381000"/>
            <a:chOff x="3408" y="2208"/>
            <a:chExt cx="163" cy="240"/>
          </a:xfrm>
        </p:grpSpPr>
        <p:sp>
          <p:nvSpPr>
            <p:cNvPr id="323599" name="Line 15"/>
            <p:cNvSpPr>
              <a:spLocks noChangeShapeType="1"/>
            </p:cNvSpPr>
            <p:nvPr/>
          </p:nvSpPr>
          <p:spPr bwMode="auto">
            <a:xfrm>
              <a:off x="3408" y="2256"/>
              <a:ext cx="0" cy="192"/>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00" name="Line 16"/>
            <p:cNvSpPr>
              <a:spLocks noChangeShapeType="1"/>
            </p:cNvSpPr>
            <p:nvPr/>
          </p:nvSpPr>
          <p:spPr bwMode="auto">
            <a:xfrm flipV="1">
              <a:off x="3408" y="2208"/>
              <a:ext cx="163" cy="144"/>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01" name="Line 17"/>
            <p:cNvSpPr>
              <a:spLocks noChangeShapeType="1"/>
            </p:cNvSpPr>
            <p:nvPr/>
          </p:nvSpPr>
          <p:spPr bwMode="auto">
            <a:xfrm>
              <a:off x="3408" y="2352"/>
              <a:ext cx="163" cy="96"/>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grpSp>
      <p:sp>
        <p:nvSpPr>
          <p:cNvPr id="323607" name="Rectangle 23"/>
          <p:cNvSpPr>
            <a:spLocks noChangeArrowheads="1"/>
          </p:cNvSpPr>
          <p:nvPr/>
        </p:nvSpPr>
        <p:spPr bwMode="auto">
          <a:xfrm>
            <a:off x="1625600" y="1752600"/>
            <a:ext cx="1703388" cy="914400"/>
          </a:xfrm>
          <a:prstGeom prst="rect">
            <a:avLst/>
          </a:prstGeom>
          <a:noFill/>
          <a:ln w="12700" cap="sq">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08" name="Text Box 24"/>
          <p:cNvSpPr txBox="1">
            <a:spLocks noChangeArrowheads="1"/>
          </p:cNvSpPr>
          <p:nvPr/>
        </p:nvSpPr>
        <p:spPr bwMode="auto">
          <a:xfrm>
            <a:off x="1676400" y="1981200"/>
            <a:ext cx="1676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1" hangingPunct="1">
              <a:spcBef>
                <a:spcPct val="50000"/>
              </a:spcBef>
            </a:pPr>
            <a:r>
              <a:rPr lang="en-US" sz="2400" dirty="0">
                <a:solidFill>
                  <a:schemeClr val="tx1"/>
                </a:solidFill>
                <a:latin typeface="Times New Roman" panose="02020603050405020304" pitchFamily="18" charset="0"/>
              </a:rPr>
              <a:t>Employee</a:t>
            </a:r>
          </a:p>
        </p:txBody>
      </p:sp>
      <p:sp>
        <p:nvSpPr>
          <p:cNvPr id="323609" name="Text Box 25"/>
          <p:cNvSpPr txBox="1">
            <a:spLocks noChangeArrowheads="1"/>
          </p:cNvSpPr>
          <p:nvPr/>
        </p:nvSpPr>
        <p:spPr bwMode="auto">
          <a:xfrm>
            <a:off x="5791200" y="1752600"/>
            <a:ext cx="137160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pPr>
            <a:r>
              <a:rPr lang="en-US" sz="2400" dirty="0">
                <a:solidFill>
                  <a:schemeClr val="tx1"/>
                </a:solidFill>
                <a:latin typeface="Times New Roman" panose="02020603050405020304" pitchFamily="18" charset="0"/>
              </a:rPr>
              <a:t>Parking Place</a:t>
            </a:r>
          </a:p>
        </p:txBody>
      </p:sp>
      <p:sp>
        <p:nvSpPr>
          <p:cNvPr id="323610" name="Rectangle 26"/>
          <p:cNvSpPr>
            <a:spLocks noChangeArrowheads="1"/>
          </p:cNvSpPr>
          <p:nvPr/>
        </p:nvSpPr>
        <p:spPr bwMode="auto">
          <a:xfrm>
            <a:off x="1601788" y="3200400"/>
            <a:ext cx="1727200" cy="914400"/>
          </a:xfrm>
          <a:prstGeom prst="rect">
            <a:avLst/>
          </a:prstGeom>
          <a:noFill/>
          <a:ln w="12700" cap="sq">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11" name="Rectangle 27"/>
          <p:cNvSpPr>
            <a:spLocks noChangeArrowheads="1"/>
          </p:cNvSpPr>
          <p:nvPr/>
        </p:nvSpPr>
        <p:spPr bwMode="auto">
          <a:xfrm>
            <a:off x="1957388" y="4648200"/>
            <a:ext cx="1371600" cy="914400"/>
          </a:xfrm>
          <a:prstGeom prst="rect">
            <a:avLst/>
          </a:prstGeom>
          <a:noFill/>
          <a:ln w="12700" cap="sq">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13" name="Text Box 29"/>
          <p:cNvSpPr txBox="1">
            <a:spLocks noChangeArrowheads="1"/>
          </p:cNvSpPr>
          <p:nvPr/>
        </p:nvSpPr>
        <p:spPr bwMode="auto">
          <a:xfrm>
            <a:off x="1754188" y="3276600"/>
            <a:ext cx="1446212"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eaLnBrk="1" hangingPunct="1">
              <a:spcBef>
                <a:spcPct val="50000"/>
              </a:spcBef>
            </a:pPr>
            <a:r>
              <a:rPr lang="en-US" sz="2400" dirty="0">
                <a:solidFill>
                  <a:schemeClr val="tx1"/>
                </a:solidFill>
                <a:latin typeface="Times New Roman" panose="02020603050405020304" pitchFamily="18" charset="0"/>
              </a:rPr>
              <a:t>Product Line</a:t>
            </a:r>
          </a:p>
        </p:txBody>
      </p:sp>
      <p:sp>
        <p:nvSpPr>
          <p:cNvPr id="323614" name="Text Box 30"/>
          <p:cNvSpPr txBox="1">
            <a:spLocks noChangeArrowheads="1"/>
          </p:cNvSpPr>
          <p:nvPr/>
        </p:nvSpPr>
        <p:spPr bwMode="auto">
          <a:xfrm>
            <a:off x="5737225" y="3429000"/>
            <a:ext cx="15017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pPr>
            <a:r>
              <a:rPr lang="en-US" sz="2400">
                <a:solidFill>
                  <a:schemeClr val="tx1"/>
                </a:solidFill>
                <a:latin typeface="Times New Roman" panose="02020603050405020304" pitchFamily="18" charset="0"/>
              </a:rPr>
              <a:t>Product</a:t>
            </a:r>
          </a:p>
        </p:txBody>
      </p:sp>
      <p:sp>
        <p:nvSpPr>
          <p:cNvPr id="323615" name="Text Box 31"/>
          <p:cNvSpPr txBox="1">
            <a:spLocks noChangeArrowheads="1"/>
          </p:cNvSpPr>
          <p:nvPr/>
        </p:nvSpPr>
        <p:spPr bwMode="auto">
          <a:xfrm>
            <a:off x="1981200" y="4876800"/>
            <a:ext cx="1219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pPr>
            <a:r>
              <a:rPr lang="en-US" sz="2400">
                <a:solidFill>
                  <a:schemeClr val="tx1"/>
                </a:solidFill>
                <a:latin typeface="Times New Roman" panose="02020603050405020304" pitchFamily="18" charset="0"/>
              </a:rPr>
              <a:t>Student</a:t>
            </a:r>
          </a:p>
        </p:txBody>
      </p:sp>
      <p:sp>
        <p:nvSpPr>
          <p:cNvPr id="323616" name="Text Box 32"/>
          <p:cNvSpPr txBox="1">
            <a:spLocks noChangeArrowheads="1"/>
          </p:cNvSpPr>
          <p:nvPr/>
        </p:nvSpPr>
        <p:spPr bwMode="auto">
          <a:xfrm>
            <a:off x="5791200" y="4876800"/>
            <a:ext cx="1295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pPr>
            <a:r>
              <a:rPr lang="en-US" sz="2400">
                <a:solidFill>
                  <a:schemeClr val="tx1"/>
                </a:solidFill>
                <a:latin typeface="Times New Roman" panose="02020603050405020304" pitchFamily="18" charset="0"/>
              </a:rPr>
              <a:t>Course</a:t>
            </a:r>
          </a:p>
        </p:txBody>
      </p:sp>
      <p:grpSp>
        <p:nvGrpSpPr>
          <p:cNvPr id="323619" name="Group 35"/>
          <p:cNvGrpSpPr>
            <a:grpSpLocks/>
          </p:cNvGrpSpPr>
          <p:nvPr/>
        </p:nvGrpSpPr>
        <p:grpSpPr bwMode="auto">
          <a:xfrm>
            <a:off x="3429000" y="2057400"/>
            <a:ext cx="153988" cy="304800"/>
            <a:chOff x="2673" y="1344"/>
            <a:chExt cx="97" cy="192"/>
          </a:xfrm>
        </p:grpSpPr>
        <p:sp>
          <p:nvSpPr>
            <p:cNvPr id="323620" name="Line 36"/>
            <p:cNvSpPr>
              <a:spLocks noChangeShapeType="1"/>
            </p:cNvSpPr>
            <p:nvPr/>
          </p:nvSpPr>
          <p:spPr bwMode="auto">
            <a:xfrm>
              <a:off x="2673" y="1344"/>
              <a:ext cx="0" cy="192"/>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21" name="Line 37"/>
            <p:cNvSpPr>
              <a:spLocks noChangeShapeType="1"/>
            </p:cNvSpPr>
            <p:nvPr/>
          </p:nvSpPr>
          <p:spPr bwMode="auto">
            <a:xfrm>
              <a:off x="2769" y="1344"/>
              <a:ext cx="1" cy="192"/>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grpSp>
      <p:grpSp>
        <p:nvGrpSpPr>
          <p:cNvPr id="323622" name="Group 38"/>
          <p:cNvGrpSpPr>
            <a:grpSpLocks/>
          </p:cNvGrpSpPr>
          <p:nvPr/>
        </p:nvGrpSpPr>
        <p:grpSpPr bwMode="auto">
          <a:xfrm>
            <a:off x="3429000" y="3581400"/>
            <a:ext cx="153988" cy="304800"/>
            <a:chOff x="2673" y="1344"/>
            <a:chExt cx="97" cy="192"/>
          </a:xfrm>
        </p:grpSpPr>
        <p:sp>
          <p:nvSpPr>
            <p:cNvPr id="323623" name="Line 39"/>
            <p:cNvSpPr>
              <a:spLocks noChangeShapeType="1"/>
            </p:cNvSpPr>
            <p:nvPr/>
          </p:nvSpPr>
          <p:spPr bwMode="auto">
            <a:xfrm>
              <a:off x="2673" y="1344"/>
              <a:ext cx="0" cy="192"/>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24" name="Line 40"/>
            <p:cNvSpPr>
              <a:spLocks noChangeShapeType="1"/>
            </p:cNvSpPr>
            <p:nvPr/>
          </p:nvSpPr>
          <p:spPr bwMode="auto">
            <a:xfrm>
              <a:off x="2769" y="1344"/>
              <a:ext cx="1" cy="192"/>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grpSp>
      <p:sp>
        <p:nvSpPr>
          <p:cNvPr id="323627" name="Line 43"/>
          <p:cNvSpPr>
            <a:spLocks noChangeShapeType="1"/>
          </p:cNvSpPr>
          <p:nvPr/>
        </p:nvSpPr>
        <p:spPr bwMode="auto">
          <a:xfrm flipV="1">
            <a:off x="5410200" y="4953000"/>
            <a:ext cx="258763" cy="228600"/>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28" name="Line 44"/>
          <p:cNvSpPr>
            <a:spLocks noChangeShapeType="1"/>
          </p:cNvSpPr>
          <p:nvPr/>
        </p:nvSpPr>
        <p:spPr bwMode="auto">
          <a:xfrm>
            <a:off x="5410200" y="5181600"/>
            <a:ext cx="258763" cy="152400"/>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30" name="Line 46"/>
          <p:cNvSpPr>
            <a:spLocks noChangeShapeType="1"/>
          </p:cNvSpPr>
          <p:nvPr/>
        </p:nvSpPr>
        <p:spPr bwMode="auto">
          <a:xfrm flipH="1">
            <a:off x="3581400" y="5029200"/>
            <a:ext cx="0" cy="304800"/>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31" name="Line 47"/>
          <p:cNvSpPr>
            <a:spLocks noChangeShapeType="1"/>
          </p:cNvSpPr>
          <p:nvPr/>
        </p:nvSpPr>
        <p:spPr bwMode="auto">
          <a:xfrm flipH="1" flipV="1">
            <a:off x="3352800" y="4953000"/>
            <a:ext cx="228600" cy="228600"/>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32" name="Line 48"/>
          <p:cNvSpPr>
            <a:spLocks noChangeShapeType="1"/>
          </p:cNvSpPr>
          <p:nvPr/>
        </p:nvSpPr>
        <p:spPr bwMode="auto">
          <a:xfrm flipH="1">
            <a:off x="3352800" y="5181600"/>
            <a:ext cx="258763" cy="152400"/>
          </a:xfrm>
          <a:prstGeom prst="line">
            <a:avLst/>
          </a:prstGeom>
          <a:noFill/>
          <a:ln w="12700" cap="sq">
            <a:solidFill>
              <a:schemeClr val="tx1"/>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solidFill>
                <a:schemeClr val="tx1"/>
              </a:solidFill>
            </a:endParaRPr>
          </a:p>
        </p:txBody>
      </p:sp>
      <p:sp>
        <p:nvSpPr>
          <p:cNvPr id="323633" name="Oval 49"/>
          <p:cNvSpPr>
            <a:spLocks noChangeArrowheads="1"/>
          </p:cNvSpPr>
          <p:nvPr/>
        </p:nvSpPr>
        <p:spPr bwMode="auto">
          <a:xfrm>
            <a:off x="5257800" y="5029200"/>
            <a:ext cx="152400" cy="3048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chemeClr val="tx1"/>
              </a:solidFill>
            </a:endParaRPr>
          </a:p>
        </p:txBody>
      </p:sp>
      <p:sp>
        <p:nvSpPr>
          <p:cNvPr id="2" name="TextBox 1"/>
          <p:cNvSpPr txBox="1"/>
          <p:nvPr/>
        </p:nvSpPr>
        <p:spPr>
          <a:xfrm>
            <a:off x="3883625" y="1490990"/>
            <a:ext cx="1295400" cy="523220"/>
          </a:xfrm>
          <a:prstGeom prst="rect">
            <a:avLst/>
          </a:prstGeom>
          <a:noFill/>
        </p:spPr>
        <p:txBody>
          <a:bodyPr wrap="square" rtlCol="0">
            <a:spAutoFit/>
          </a:bodyPr>
          <a:lstStyle/>
          <a:p>
            <a:r>
              <a:rPr lang="en-US" dirty="0" smtClean="0">
                <a:solidFill>
                  <a:schemeClr val="tx1"/>
                </a:solidFill>
              </a:rPr>
              <a:t>1 to 1</a:t>
            </a:r>
            <a:endParaRPr lang="en-US" dirty="0">
              <a:solidFill>
                <a:schemeClr val="tx1"/>
              </a:solidFill>
            </a:endParaRPr>
          </a:p>
        </p:txBody>
      </p:sp>
      <p:sp>
        <p:nvSpPr>
          <p:cNvPr id="38" name="TextBox 37"/>
          <p:cNvSpPr txBox="1"/>
          <p:nvPr/>
        </p:nvSpPr>
        <p:spPr>
          <a:xfrm>
            <a:off x="3858760" y="3189519"/>
            <a:ext cx="1295400" cy="954107"/>
          </a:xfrm>
          <a:prstGeom prst="rect">
            <a:avLst/>
          </a:prstGeom>
          <a:noFill/>
        </p:spPr>
        <p:txBody>
          <a:bodyPr wrap="square" rtlCol="0">
            <a:spAutoFit/>
          </a:bodyPr>
          <a:lstStyle/>
          <a:p>
            <a:r>
              <a:rPr lang="en-US" dirty="0" smtClean="0">
                <a:solidFill>
                  <a:schemeClr val="tx1"/>
                </a:solidFill>
              </a:rPr>
              <a:t>1 to Many</a:t>
            </a:r>
            <a:endParaRPr lang="en-US" dirty="0">
              <a:solidFill>
                <a:schemeClr val="tx1"/>
              </a:solidFill>
            </a:endParaRPr>
          </a:p>
        </p:txBody>
      </p:sp>
      <p:sp>
        <p:nvSpPr>
          <p:cNvPr id="39" name="TextBox 38"/>
          <p:cNvSpPr txBox="1"/>
          <p:nvPr/>
        </p:nvSpPr>
        <p:spPr>
          <a:xfrm>
            <a:off x="3858760" y="4642814"/>
            <a:ext cx="1295400" cy="1384995"/>
          </a:xfrm>
          <a:prstGeom prst="rect">
            <a:avLst/>
          </a:prstGeom>
          <a:noFill/>
        </p:spPr>
        <p:txBody>
          <a:bodyPr wrap="square" rtlCol="0">
            <a:spAutoFit/>
          </a:bodyPr>
          <a:lstStyle/>
          <a:p>
            <a:r>
              <a:rPr lang="en-US" dirty="0" smtClean="0">
                <a:solidFill>
                  <a:schemeClr val="tx1"/>
                </a:solidFill>
              </a:rPr>
              <a:t>Many to Many</a:t>
            </a:r>
            <a:endParaRPr lang="en-US" dirty="0">
              <a:solidFill>
                <a:schemeClr val="tx1"/>
              </a:solidFill>
            </a:endParaRPr>
          </a:p>
        </p:txBody>
      </p:sp>
      <p:sp>
        <p:nvSpPr>
          <p:cNvPr id="40" name="Oval 49"/>
          <p:cNvSpPr>
            <a:spLocks noChangeArrowheads="1"/>
          </p:cNvSpPr>
          <p:nvPr/>
        </p:nvSpPr>
        <p:spPr bwMode="auto">
          <a:xfrm>
            <a:off x="5310188" y="2057400"/>
            <a:ext cx="152400" cy="304800"/>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solidFill>
                <a:schemeClr val="tx1"/>
              </a:solidFill>
            </a:endParaRPr>
          </a:p>
        </p:txBody>
      </p:sp>
    </p:spTree>
    <p:extLst>
      <p:ext uri="{BB962C8B-B14F-4D97-AF65-F5344CB8AC3E}">
        <p14:creationId xmlns:p14="http://schemas.microsoft.com/office/powerpoint/2010/main" val="3290389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23596"/>
                                        </p:tgtEl>
                                      </p:cBhvr>
                                    </p:animEffect>
                                    <p:set>
                                      <p:cBhvr>
                                        <p:cTn id="7" dur="1" fill="hold">
                                          <p:stCondLst>
                                            <p:cond delay="499"/>
                                          </p:stCondLst>
                                        </p:cTn>
                                        <p:tgtEl>
                                          <p:spTgt spid="323596"/>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3596" grpId="0" animBg="1"/>
      <p:bldP spid="40"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ensBigDataTheme">
  <a:themeElements>
    <a:clrScheme name="Parallax">
      <a:dk1>
        <a:sysClr val="windowText" lastClr="000000"/>
      </a:dk1>
      <a:lt1>
        <a:sysClr val="window" lastClr="FFFFFF"/>
      </a:lt1>
      <a:dk2>
        <a:srgbClr val="212121"/>
      </a:dk2>
      <a:lt2>
        <a:srgbClr val="EBEBEB"/>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KensBigDataTheme" id="{4770065E-AE96-4B8A-AF01-2C959EE41C9D}" vid="{CF47AB5F-E934-4573-A2DF-FBC911A1734F}"/>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KensBigDataTheme</Template>
  <TotalTime>7174</TotalTime>
  <Words>2474</Words>
  <Application>Microsoft Office PowerPoint</Application>
  <PresentationFormat>On-screen Show (4:3)</PresentationFormat>
  <Paragraphs>439</Paragraphs>
  <Slides>60</Slides>
  <Notes>36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60</vt:i4>
      </vt:variant>
    </vt:vector>
  </HeadingPairs>
  <TitlesOfParts>
    <vt:vector size="68" baseType="lpstr">
      <vt:lpstr>ＭＳ Ｐゴシック</vt:lpstr>
      <vt:lpstr>宋体</vt:lpstr>
      <vt:lpstr>Arial</vt:lpstr>
      <vt:lpstr>Corbel</vt:lpstr>
      <vt:lpstr>Tahoma</vt:lpstr>
      <vt:lpstr>Times New Roman</vt:lpstr>
      <vt:lpstr>Wingdings</vt:lpstr>
      <vt:lpstr>KensBigDataTheme</vt:lpstr>
      <vt:lpstr>   Business Intelligence:  A Managerial Approach  (3rd Edition)</vt:lpstr>
      <vt:lpstr>Learning Objectives</vt:lpstr>
      <vt:lpstr>Learning Objectives</vt:lpstr>
      <vt:lpstr>Database Design 101</vt:lpstr>
      <vt:lpstr>A Table (Entity)</vt:lpstr>
      <vt:lpstr>Table Columns (Attributes)</vt:lpstr>
      <vt:lpstr>Primary Keys</vt:lpstr>
      <vt:lpstr>Relationships</vt:lpstr>
      <vt:lpstr>Relationships - Examples</vt:lpstr>
      <vt:lpstr>Good Design Standards for OLTP Databases</vt:lpstr>
      <vt:lpstr>Example</vt:lpstr>
      <vt:lpstr>PowerPoint Presentation</vt:lpstr>
      <vt:lpstr>Good Design Standards for Data Warehouses</vt:lpstr>
      <vt:lpstr>PowerPoint Presentation</vt:lpstr>
      <vt:lpstr>Main Data Warehousing Topics</vt:lpstr>
      <vt:lpstr>What is a Data Warehouse?</vt:lpstr>
      <vt:lpstr>A Historical Perspective to  Data Warehousing</vt:lpstr>
      <vt:lpstr>Opening Vignette…</vt:lpstr>
      <vt:lpstr>Questions for the Opening Vignette</vt:lpstr>
      <vt:lpstr>Characteristics of DW</vt:lpstr>
      <vt:lpstr>Data Mart</vt:lpstr>
      <vt:lpstr>Data Warehousing Definitions</vt:lpstr>
      <vt:lpstr>DW Framework</vt:lpstr>
      <vt:lpstr>DW Architecture</vt:lpstr>
      <vt:lpstr>DW Architectures</vt:lpstr>
      <vt:lpstr>A Web-based DW Architecture</vt:lpstr>
      <vt:lpstr>Data Warehousing Architectures </vt:lpstr>
      <vt:lpstr>Alternative DW Architectures</vt:lpstr>
      <vt:lpstr>Alternative DW Architectures</vt:lpstr>
      <vt:lpstr>Teradata Corp. DW Architecture</vt:lpstr>
      <vt:lpstr>Data Warehousing Architectures </vt:lpstr>
      <vt:lpstr>Data Integration and the Extraction, Transformation, and Load (ETL) Process</vt:lpstr>
      <vt:lpstr>Data Integration and the Extraction, Transformation, and Load (ETL) Process</vt:lpstr>
      <vt:lpstr>ETL </vt:lpstr>
      <vt:lpstr>Data Warehouse Development</vt:lpstr>
      <vt:lpstr>Hosted Data Warehouses</vt:lpstr>
      <vt:lpstr>Representation of Data in DW</vt:lpstr>
      <vt:lpstr>Multidimensionality</vt:lpstr>
      <vt:lpstr>Star vs Snowflake Schema</vt:lpstr>
      <vt:lpstr>Analysis of Data Stored in DW OLTP vs. OLAP</vt:lpstr>
      <vt:lpstr>OLAP vs. OLTP</vt:lpstr>
      <vt:lpstr>OLAP Operations</vt:lpstr>
      <vt:lpstr>OLAP</vt:lpstr>
      <vt:lpstr>Variations of OLAP </vt:lpstr>
      <vt:lpstr>DW Implementation Issues</vt:lpstr>
      <vt:lpstr>DW Implementation Guidelines</vt:lpstr>
      <vt:lpstr>Successful DW Implementation Things to Avoid</vt:lpstr>
      <vt:lpstr>Successful DW Implementation Things to Avoid   - Cont.</vt:lpstr>
      <vt:lpstr>Failure Factors in DW Projects</vt:lpstr>
      <vt:lpstr>Massive DW and Scalability</vt:lpstr>
      <vt:lpstr>Real-time/Active DW/BI</vt:lpstr>
      <vt:lpstr>Real-time/Active DW at Teradata</vt:lpstr>
      <vt:lpstr>Enterprise Decision Evolution and DW</vt:lpstr>
      <vt:lpstr>Traditional vs Active DW Environment</vt:lpstr>
      <vt:lpstr>DW Administration and Security</vt:lpstr>
      <vt:lpstr>The Future of DW</vt:lpstr>
      <vt:lpstr>BI / OLAP Portal for Learning</vt:lpstr>
      <vt:lpstr>End of the Chapter </vt:lpstr>
      <vt:lpstr>Let’s get pieces working for Labs</vt:lpstr>
      <vt:lpstr>Let’s get pieces working for Labs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Chapter 2</dc:title>
  <dc:creator>karmstrong2@pic.fsu.edu</dc:creator>
  <cp:lastModifiedBy>Microsoft account</cp:lastModifiedBy>
  <cp:revision>327</cp:revision>
  <cp:lastPrinted>2000-12-01T14:01:59Z</cp:lastPrinted>
  <dcterms:created xsi:type="dcterms:W3CDTF">1998-03-18T21:58:50Z</dcterms:created>
  <dcterms:modified xsi:type="dcterms:W3CDTF">2015-09-10T00:27:38Z</dcterms:modified>
</cp:coreProperties>
</file>

<file path=docProps/thumbnail.jpeg>
</file>